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Carelia" charset="1" panose="00000500000000000000"/>
      <p:regular r:id="rId15"/>
    </p:embeddedFont>
    <p:embeddedFont>
      <p:font typeface="Carelia Italics" charset="1" panose="00000500000000000000"/>
      <p:regular r:id="rId16"/>
    </p:embeddedFont>
    <p:embeddedFont>
      <p:font typeface="Arial" charset="1" panose="020B0502020202020204"/>
      <p:regular r:id="rId17"/>
    </p:embeddedFont>
    <p:embeddedFont>
      <p:font typeface="Arial Bold" charset="1" panose="020B0802020202020204"/>
      <p:regular r:id="rId18"/>
    </p:embeddedFont>
    <p:embeddedFont>
      <p:font typeface="Arial Italics" charset="1" panose="020B0502020202090204"/>
      <p:regular r:id="rId19"/>
    </p:embeddedFont>
    <p:embeddedFont>
      <p:font typeface="Arial Bold Italics" charset="1" panose="020B0802020202090204"/>
      <p:regular r:id="rId20"/>
    </p:embeddedFont>
    <p:embeddedFont>
      <p:font typeface="Dosis" charset="1" panose="02010503020202060003"/>
      <p:regular r:id="rId21"/>
    </p:embeddedFont>
    <p:embeddedFont>
      <p:font typeface="Dosis Bold" charset="1" panose="02010803020202060003"/>
      <p:regular r:id="rId22"/>
    </p:embeddedFont>
    <p:embeddedFont>
      <p:font typeface="Dosis Extra-Light" charset="1" panose="02010203020202060003"/>
      <p:regular r:id="rId23"/>
    </p:embeddedFont>
    <p:embeddedFont>
      <p:font typeface="Dosis Light" charset="1" panose="02010803020202060003"/>
      <p:regular r:id="rId24"/>
    </p:embeddedFont>
    <p:embeddedFont>
      <p:font typeface="Dosis Medium" charset="1" panose="02010603020202060003"/>
      <p:regular r:id="rId25"/>
    </p:embeddedFont>
    <p:embeddedFont>
      <p:font typeface="Dosis Semi-Bold" charset="1" panose="02010703020202060003"/>
      <p:regular r:id="rId26"/>
    </p:embeddedFont>
    <p:embeddedFont>
      <p:font typeface="Dosis Ultra-Bold" charset="1" panose="020109030202020600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notesSlides/notesSlide2.xml" Type="http://schemas.openxmlformats.org/officeDocument/2006/relationships/notesSlide"/><Relationship Id="rId48" Target="notesSlides/notesSlide3.xml" Type="http://schemas.openxmlformats.org/officeDocument/2006/relationships/notesSlide"/><Relationship Id="rId49" Target="notesSlides/notesSlide4.xml" Type="http://schemas.openxmlformats.org/officeDocument/2006/relationships/notesSlide"/><Relationship Id="rId5" Target="tableStyles.xml" Type="http://schemas.openxmlformats.org/officeDocument/2006/relationships/tableStyles"/><Relationship Id="rId50" Target="notesSlides/notesSlide5.xml" Type="http://schemas.openxmlformats.org/officeDocument/2006/relationships/notesSlide"/><Relationship Id="rId51" Target="notesSlides/notesSlide6.xml" Type="http://schemas.openxmlformats.org/officeDocument/2006/relationships/notesSlide"/><Relationship Id="rId52" Target="notesSlides/notesSlide7.xml" Type="http://schemas.openxmlformats.org/officeDocument/2006/relationships/notesSlide"/><Relationship Id="rId53" Target="notesSlides/notesSlide8.xml" Type="http://schemas.openxmlformats.org/officeDocument/2006/relationships/notesSlide"/><Relationship Id="rId54" Target="notesSlides/notesSlide9.xml" Type="http://schemas.openxmlformats.org/officeDocument/2006/relationships/notesSlide"/><Relationship Id="rId55" Target="notesSlides/notesSlide10.xml" Type="http://schemas.openxmlformats.org/officeDocument/2006/relationships/notesSlide"/><Relationship Id="rId56" Target="notesSlides/notesSlide11.xml" Type="http://schemas.openxmlformats.org/officeDocument/2006/relationships/notesSlide"/><Relationship Id="rId57" Target="notesSlides/notesSlide12.xml" Type="http://schemas.openxmlformats.org/officeDocument/2006/relationships/notesSlide"/><Relationship Id="rId58" Target="notesSlides/notesSlide13.xml" Type="http://schemas.openxmlformats.org/officeDocument/2006/relationships/notesSlide"/><Relationship Id="rId59" Target="notesSlides/notesSlide14.xml" Type="http://schemas.openxmlformats.org/officeDocument/2006/relationships/notesSlide"/><Relationship Id="rId6" Target="fonts/font6.fntdata" Type="http://schemas.openxmlformats.org/officeDocument/2006/relationships/font"/><Relationship Id="rId60" Target="notesSlides/notesSlide15.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2.png" Type="http://schemas.openxmlformats.org/officeDocument/2006/relationships/image"/><Relationship Id="rId4" Target="../media/image3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2.png" Type="http://schemas.openxmlformats.org/officeDocument/2006/relationships/image"/><Relationship Id="rId4"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2.png" Type="http://schemas.openxmlformats.org/officeDocument/2006/relationships/image"/><Relationship Id="rId4" Target="../media/image3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2.png" Type="http://schemas.openxmlformats.org/officeDocument/2006/relationships/image"/><Relationship Id="rId4" Target="../media/image3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2.png" Type="http://schemas.openxmlformats.org/officeDocument/2006/relationships/image"/><Relationship Id="rId4" Target="../media/image3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notesSlides/notesSlide2.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3.png" Type="http://schemas.openxmlformats.org/officeDocument/2006/relationships/image"/><Relationship Id="rId2" Target="../notesSlides/notesSlide3.xml" Type="http://schemas.openxmlformats.org/officeDocument/2006/relationships/notesSlide"/><Relationship Id="rId3" Target="../media/image22.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2.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6.png" Type="http://schemas.openxmlformats.org/officeDocument/2006/relationships/image"/><Relationship Id="rId2" Target="../notesSlides/notesSlide5.xml" Type="http://schemas.openxmlformats.org/officeDocument/2006/relationships/notesSlide"/><Relationship Id="rId3" Target="../media/image22.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2.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2.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2.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2.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5555" r="0" b="-5555"/>
            </a:stretch>
          </a:blipFill>
        </p:spPr>
      </p:sp>
      <p:sp>
        <p:nvSpPr>
          <p:cNvPr name="Freeform 3" id="3"/>
          <p:cNvSpPr/>
          <p:nvPr/>
        </p:nvSpPr>
        <p:spPr>
          <a:xfrm flipH="false" flipV="false" rot="0">
            <a:off x="-2663033" y="6195861"/>
            <a:ext cx="6914093" cy="5028432"/>
          </a:xfrm>
          <a:custGeom>
            <a:avLst/>
            <a:gdLst/>
            <a:ahLst/>
            <a:cxnLst/>
            <a:rect r="r" b="b" t="t" l="l"/>
            <a:pathLst>
              <a:path h="5028432" w="6914093">
                <a:moveTo>
                  <a:pt x="0" y="0"/>
                </a:moveTo>
                <a:lnTo>
                  <a:pt x="6914093" y="0"/>
                </a:lnTo>
                <a:lnTo>
                  <a:pt x="6914093" y="5028431"/>
                </a:lnTo>
                <a:lnTo>
                  <a:pt x="0" y="50284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029971" y="4820778"/>
            <a:ext cx="10228058" cy="1710875"/>
          </a:xfrm>
          <a:custGeom>
            <a:avLst/>
            <a:gdLst/>
            <a:ahLst/>
            <a:cxnLst/>
            <a:rect r="r" b="b" t="t" l="l"/>
            <a:pathLst>
              <a:path h="1710875" w="10228058">
                <a:moveTo>
                  <a:pt x="0" y="0"/>
                </a:moveTo>
                <a:lnTo>
                  <a:pt x="10228058" y="0"/>
                </a:lnTo>
                <a:lnTo>
                  <a:pt x="10228058" y="1710876"/>
                </a:lnTo>
                <a:lnTo>
                  <a:pt x="0" y="1710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718992" y="3816194"/>
            <a:ext cx="10850017" cy="2355700"/>
          </a:xfrm>
          <a:prstGeom prst="rect">
            <a:avLst/>
          </a:prstGeom>
        </p:spPr>
        <p:txBody>
          <a:bodyPr anchor="t" rtlCol="false" tIns="0" lIns="0" bIns="0" rIns="0">
            <a:spAutoFit/>
          </a:bodyPr>
          <a:lstStyle/>
          <a:p>
            <a:pPr algn="ctr">
              <a:lnSpc>
                <a:spcPts val="19258"/>
              </a:lnSpc>
            </a:pPr>
            <a:r>
              <a:rPr lang="en-US" sz="13755">
                <a:solidFill>
                  <a:srgbClr val="01070A"/>
                </a:solidFill>
                <a:latin typeface="Carelia"/>
              </a:rPr>
              <a:t>Bootloader</a:t>
            </a:r>
          </a:p>
        </p:txBody>
      </p:sp>
      <p:sp>
        <p:nvSpPr>
          <p:cNvPr name="Freeform 6" id="6"/>
          <p:cNvSpPr/>
          <p:nvPr/>
        </p:nvSpPr>
        <p:spPr>
          <a:xfrm flipH="false" flipV="false" rot="0">
            <a:off x="12456379" y="5404911"/>
            <a:ext cx="8246933" cy="6247677"/>
          </a:xfrm>
          <a:custGeom>
            <a:avLst/>
            <a:gdLst/>
            <a:ahLst/>
            <a:cxnLst/>
            <a:rect r="r" b="b" t="t" l="l"/>
            <a:pathLst>
              <a:path h="6247677" w="8246933">
                <a:moveTo>
                  <a:pt x="0" y="0"/>
                </a:moveTo>
                <a:lnTo>
                  <a:pt x="8246933" y="0"/>
                </a:lnTo>
                <a:lnTo>
                  <a:pt x="8246933" y="6247677"/>
                </a:lnTo>
                <a:lnTo>
                  <a:pt x="0" y="62476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308980" y="-1652824"/>
            <a:ext cx="8905028" cy="5575060"/>
          </a:xfrm>
          <a:custGeom>
            <a:avLst/>
            <a:gdLst/>
            <a:ahLst/>
            <a:cxnLst/>
            <a:rect r="r" b="b" t="t" l="l"/>
            <a:pathLst>
              <a:path h="5575060" w="8905028">
                <a:moveTo>
                  <a:pt x="0" y="0"/>
                </a:moveTo>
                <a:lnTo>
                  <a:pt x="8905029" y="0"/>
                </a:lnTo>
                <a:lnTo>
                  <a:pt x="8905029" y="5575060"/>
                </a:lnTo>
                <a:lnTo>
                  <a:pt x="0" y="55750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3495846">
            <a:off x="-3929800" y="-2685694"/>
            <a:ext cx="5243739" cy="7338566"/>
          </a:xfrm>
          <a:custGeom>
            <a:avLst/>
            <a:gdLst/>
            <a:ahLst/>
            <a:cxnLst/>
            <a:rect r="r" b="b" t="t" l="l"/>
            <a:pathLst>
              <a:path h="7338566" w="5243739">
                <a:moveTo>
                  <a:pt x="0" y="0"/>
                </a:moveTo>
                <a:lnTo>
                  <a:pt x="5243739" y="0"/>
                </a:lnTo>
                <a:lnTo>
                  <a:pt x="5243739" y="7338565"/>
                </a:lnTo>
                <a:lnTo>
                  <a:pt x="0" y="73385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5106302" y="2677389"/>
            <a:ext cx="8075396" cy="1524085"/>
          </a:xfrm>
          <a:prstGeom prst="rect">
            <a:avLst/>
          </a:prstGeom>
        </p:spPr>
        <p:txBody>
          <a:bodyPr anchor="t" rtlCol="false" tIns="0" lIns="0" bIns="0" rIns="0">
            <a:spAutoFit/>
          </a:bodyPr>
          <a:lstStyle/>
          <a:p>
            <a:pPr algn="ctr" marL="0" indent="0" lvl="0">
              <a:lnSpc>
                <a:spcPts val="12458"/>
              </a:lnSpc>
            </a:pPr>
            <a:r>
              <a:rPr lang="en-US" sz="8898">
                <a:solidFill>
                  <a:srgbClr val="01070A"/>
                </a:solidFill>
                <a:latin typeface="Carelia"/>
              </a:rPr>
              <a:t>Mock</a:t>
            </a:r>
          </a:p>
        </p:txBody>
      </p:sp>
      <p:sp>
        <p:nvSpPr>
          <p:cNvPr name="TextBox 10" id="10"/>
          <p:cNvSpPr txBox="true"/>
          <p:nvPr/>
        </p:nvSpPr>
        <p:spPr>
          <a:xfrm rot="0">
            <a:off x="5841172" y="6964945"/>
            <a:ext cx="6639489" cy="3175767"/>
          </a:xfrm>
          <a:prstGeom prst="rect">
            <a:avLst/>
          </a:prstGeom>
        </p:spPr>
        <p:txBody>
          <a:bodyPr anchor="t" rtlCol="false" tIns="0" lIns="0" bIns="0" rIns="0">
            <a:spAutoFit/>
          </a:bodyPr>
          <a:lstStyle/>
          <a:p>
            <a:pPr algn="ctr">
              <a:lnSpc>
                <a:spcPts val="5032"/>
              </a:lnSpc>
            </a:pPr>
            <a:r>
              <a:rPr lang="en-US" sz="3594">
                <a:solidFill>
                  <a:srgbClr val="01070A"/>
                </a:solidFill>
                <a:latin typeface="Dosis"/>
              </a:rPr>
              <a:t>Team: 1</a:t>
            </a:r>
          </a:p>
          <a:p>
            <a:pPr algn="ctr">
              <a:lnSpc>
                <a:spcPts val="5032"/>
              </a:lnSpc>
            </a:pPr>
            <a:r>
              <a:rPr lang="en-US" sz="3594">
                <a:solidFill>
                  <a:srgbClr val="01070A"/>
                </a:solidFill>
                <a:latin typeface="Dosis"/>
              </a:rPr>
              <a:t>Vũ Duy Phúc</a:t>
            </a:r>
          </a:p>
          <a:p>
            <a:pPr algn="ctr">
              <a:lnSpc>
                <a:spcPts val="5032"/>
              </a:lnSpc>
            </a:pPr>
            <a:r>
              <a:rPr lang="en-US" sz="3594">
                <a:solidFill>
                  <a:srgbClr val="01070A"/>
                </a:solidFill>
                <a:latin typeface="Dosis"/>
              </a:rPr>
              <a:t>Vũ Hải Đăng</a:t>
            </a:r>
          </a:p>
          <a:p>
            <a:pPr algn="ctr">
              <a:lnSpc>
                <a:spcPts val="5032"/>
              </a:lnSpc>
            </a:pPr>
            <a:r>
              <a:rPr lang="en-US" sz="3594">
                <a:solidFill>
                  <a:srgbClr val="01070A"/>
                </a:solidFill>
                <a:latin typeface="Dosis"/>
              </a:rPr>
              <a:t>Nguyễn Hoàng Sơn</a:t>
            </a:r>
          </a:p>
          <a:p>
            <a:pPr algn="ctr">
              <a:lnSpc>
                <a:spcPts val="5032"/>
              </a:lnSpc>
            </a:pPr>
            <a:r>
              <a:rPr lang="en-US" sz="3594">
                <a:solidFill>
                  <a:srgbClr val="01070A"/>
                </a:solidFill>
                <a:latin typeface="Dosis"/>
              </a:rPr>
              <a:t>Nguyễn Hữu Trị</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grpSp>
        <p:nvGrpSpPr>
          <p:cNvPr name="Group 3" id="3"/>
          <p:cNvGrpSpPr/>
          <p:nvPr/>
        </p:nvGrpSpPr>
        <p:grpSpPr>
          <a:xfrm rot="-10800000">
            <a:off x="0" y="752004"/>
            <a:ext cx="2382793" cy="760950"/>
            <a:chOff x="0" y="0"/>
            <a:chExt cx="3177058" cy="1014600"/>
          </a:xfrm>
        </p:grpSpPr>
        <p:sp>
          <p:nvSpPr>
            <p:cNvPr name="Freeform 4" id="4"/>
            <p:cNvSpPr/>
            <p:nvPr/>
          </p:nvSpPr>
          <p:spPr>
            <a:xfrm flipH="false" flipV="false" rot="0">
              <a:off x="-18923" y="0"/>
              <a:ext cx="3195955" cy="1014603"/>
            </a:xfrm>
            <a:custGeom>
              <a:avLst/>
              <a:gdLst/>
              <a:ahLst/>
              <a:cxnLst/>
              <a:rect r="r" b="b" t="t" l="l"/>
              <a:pathLst>
                <a:path h="1014603" w="3195955">
                  <a:moveTo>
                    <a:pt x="18923" y="477012"/>
                  </a:moveTo>
                  <a:lnTo>
                    <a:pt x="476885" y="19050"/>
                  </a:lnTo>
                  <a:cubicBezTo>
                    <a:pt x="479933" y="15748"/>
                    <a:pt x="483743" y="12700"/>
                    <a:pt x="486791" y="9525"/>
                  </a:cubicBezTo>
                  <a:cubicBezTo>
                    <a:pt x="496062" y="0"/>
                    <a:pt x="505714" y="0"/>
                    <a:pt x="515366" y="0"/>
                  </a:cubicBezTo>
                  <a:lnTo>
                    <a:pt x="696722" y="0"/>
                  </a:lnTo>
                  <a:lnTo>
                    <a:pt x="3195955" y="7112"/>
                  </a:lnTo>
                  <a:cubicBezTo>
                    <a:pt x="3193161" y="342900"/>
                    <a:pt x="3190113" y="678815"/>
                    <a:pt x="3187319" y="1014603"/>
                  </a:cubicBezTo>
                  <a:lnTo>
                    <a:pt x="696722" y="1011174"/>
                  </a:lnTo>
                  <a:lnTo>
                    <a:pt x="515366" y="1011174"/>
                  </a:lnTo>
                  <a:cubicBezTo>
                    <a:pt x="505714" y="1011174"/>
                    <a:pt x="496189" y="1001649"/>
                    <a:pt x="486791" y="1001649"/>
                  </a:cubicBezTo>
                  <a:cubicBezTo>
                    <a:pt x="486791" y="992124"/>
                    <a:pt x="476885" y="992124"/>
                    <a:pt x="476885" y="992124"/>
                  </a:cubicBezTo>
                  <a:lnTo>
                    <a:pt x="18923" y="534162"/>
                  </a:lnTo>
                  <a:cubicBezTo>
                    <a:pt x="0" y="515112"/>
                    <a:pt x="0" y="496062"/>
                    <a:pt x="18923" y="476885"/>
                  </a:cubicBezTo>
                  <a:close/>
                </a:path>
              </a:pathLst>
            </a:custGeom>
            <a:solidFill>
              <a:srgbClr val="0277BD"/>
            </a:solidFill>
          </p:spPr>
        </p:sp>
      </p:grpSp>
      <p:sp>
        <p:nvSpPr>
          <p:cNvPr name="Freeform 5" id="5"/>
          <p:cNvSpPr/>
          <p:nvPr/>
        </p:nvSpPr>
        <p:spPr>
          <a:xfrm flipH="false" flipV="false" rot="0">
            <a:off x="4784356" y="1841016"/>
            <a:ext cx="8719289" cy="8068782"/>
          </a:xfrm>
          <a:custGeom>
            <a:avLst/>
            <a:gdLst/>
            <a:ahLst/>
            <a:cxnLst/>
            <a:rect r="r" b="b" t="t" l="l"/>
            <a:pathLst>
              <a:path h="8068782" w="8719289">
                <a:moveTo>
                  <a:pt x="0" y="0"/>
                </a:moveTo>
                <a:lnTo>
                  <a:pt x="8719288" y="0"/>
                </a:lnTo>
                <a:lnTo>
                  <a:pt x="8719288" y="8068783"/>
                </a:lnTo>
                <a:lnTo>
                  <a:pt x="0" y="8068783"/>
                </a:lnTo>
                <a:lnTo>
                  <a:pt x="0" y="0"/>
                </a:lnTo>
                <a:close/>
              </a:path>
            </a:pathLst>
          </a:custGeom>
          <a:blipFill>
            <a:blip r:embed="rId4"/>
            <a:stretch>
              <a:fillRect l="0" t="0" r="0" b="0"/>
            </a:stretch>
          </a:blipFill>
        </p:spPr>
      </p:sp>
      <p:sp>
        <p:nvSpPr>
          <p:cNvPr name="TextBox 6" id="6"/>
          <p:cNvSpPr txBox="true"/>
          <p:nvPr/>
        </p:nvSpPr>
        <p:spPr>
          <a:xfrm rot="0">
            <a:off x="2649989" y="457477"/>
            <a:ext cx="14940018" cy="1038225"/>
          </a:xfrm>
          <a:prstGeom prst="rect">
            <a:avLst/>
          </a:prstGeom>
        </p:spPr>
        <p:txBody>
          <a:bodyPr anchor="t" rtlCol="false" tIns="0" lIns="0" bIns="0" rIns="0">
            <a:spAutoFit/>
          </a:bodyPr>
          <a:lstStyle/>
          <a:p>
            <a:pPr algn="l">
              <a:lnSpc>
                <a:spcPts val="7200"/>
              </a:lnSpc>
            </a:pPr>
            <a:r>
              <a:rPr lang="en-US" sz="6000">
                <a:solidFill>
                  <a:srgbClr val="100F0D"/>
                </a:solidFill>
                <a:latin typeface="Arial Bold"/>
              </a:rPr>
              <a:t>Boot Loader Flow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grpSp>
        <p:nvGrpSpPr>
          <p:cNvPr name="Group 3" id="3"/>
          <p:cNvGrpSpPr/>
          <p:nvPr/>
        </p:nvGrpSpPr>
        <p:grpSpPr>
          <a:xfrm rot="-10800000">
            <a:off x="0" y="752004"/>
            <a:ext cx="2382793" cy="760950"/>
            <a:chOff x="0" y="0"/>
            <a:chExt cx="3177058" cy="1014600"/>
          </a:xfrm>
        </p:grpSpPr>
        <p:sp>
          <p:nvSpPr>
            <p:cNvPr name="Freeform 4" id="4"/>
            <p:cNvSpPr/>
            <p:nvPr/>
          </p:nvSpPr>
          <p:spPr>
            <a:xfrm flipH="false" flipV="false" rot="0">
              <a:off x="-18923" y="0"/>
              <a:ext cx="3195955" cy="1014603"/>
            </a:xfrm>
            <a:custGeom>
              <a:avLst/>
              <a:gdLst/>
              <a:ahLst/>
              <a:cxnLst/>
              <a:rect r="r" b="b" t="t" l="l"/>
              <a:pathLst>
                <a:path h="1014603" w="3195955">
                  <a:moveTo>
                    <a:pt x="18923" y="477012"/>
                  </a:moveTo>
                  <a:lnTo>
                    <a:pt x="476885" y="19050"/>
                  </a:lnTo>
                  <a:cubicBezTo>
                    <a:pt x="479933" y="15748"/>
                    <a:pt x="483743" y="12700"/>
                    <a:pt x="486791" y="9525"/>
                  </a:cubicBezTo>
                  <a:cubicBezTo>
                    <a:pt x="496062" y="0"/>
                    <a:pt x="505714" y="0"/>
                    <a:pt x="515366" y="0"/>
                  </a:cubicBezTo>
                  <a:lnTo>
                    <a:pt x="696722" y="0"/>
                  </a:lnTo>
                  <a:lnTo>
                    <a:pt x="3195955" y="7112"/>
                  </a:lnTo>
                  <a:cubicBezTo>
                    <a:pt x="3193161" y="342900"/>
                    <a:pt x="3190113" y="678815"/>
                    <a:pt x="3187319" y="1014603"/>
                  </a:cubicBezTo>
                  <a:lnTo>
                    <a:pt x="696722" y="1011174"/>
                  </a:lnTo>
                  <a:lnTo>
                    <a:pt x="515366" y="1011174"/>
                  </a:lnTo>
                  <a:cubicBezTo>
                    <a:pt x="505714" y="1011174"/>
                    <a:pt x="496189" y="1001649"/>
                    <a:pt x="486791" y="1001649"/>
                  </a:cubicBezTo>
                  <a:cubicBezTo>
                    <a:pt x="486791" y="992124"/>
                    <a:pt x="476885" y="992124"/>
                    <a:pt x="476885" y="992124"/>
                  </a:cubicBezTo>
                  <a:lnTo>
                    <a:pt x="18923" y="534162"/>
                  </a:lnTo>
                  <a:cubicBezTo>
                    <a:pt x="0" y="515112"/>
                    <a:pt x="0" y="496062"/>
                    <a:pt x="18923" y="476885"/>
                  </a:cubicBezTo>
                  <a:close/>
                </a:path>
              </a:pathLst>
            </a:custGeom>
            <a:solidFill>
              <a:srgbClr val="0277BD"/>
            </a:solidFill>
          </p:spPr>
        </p:sp>
      </p:grpSp>
      <p:sp>
        <p:nvSpPr>
          <p:cNvPr name="Freeform 5" id="5"/>
          <p:cNvSpPr/>
          <p:nvPr/>
        </p:nvSpPr>
        <p:spPr>
          <a:xfrm flipH="false" flipV="false" rot="0">
            <a:off x="3958131" y="1683662"/>
            <a:ext cx="10371739" cy="8431421"/>
          </a:xfrm>
          <a:custGeom>
            <a:avLst/>
            <a:gdLst/>
            <a:ahLst/>
            <a:cxnLst/>
            <a:rect r="r" b="b" t="t" l="l"/>
            <a:pathLst>
              <a:path h="8431421" w="10371739">
                <a:moveTo>
                  <a:pt x="0" y="0"/>
                </a:moveTo>
                <a:lnTo>
                  <a:pt x="10371738" y="0"/>
                </a:lnTo>
                <a:lnTo>
                  <a:pt x="10371738" y="8431421"/>
                </a:lnTo>
                <a:lnTo>
                  <a:pt x="0" y="8431421"/>
                </a:lnTo>
                <a:lnTo>
                  <a:pt x="0" y="0"/>
                </a:lnTo>
                <a:close/>
              </a:path>
            </a:pathLst>
          </a:custGeom>
          <a:blipFill>
            <a:blip r:embed="rId4"/>
            <a:stretch>
              <a:fillRect l="0" t="0" r="0" b="0"/>
            </a:stretch>
          </a:blipFill>
        </p:spPr>
      </p:sp>
      <p:sp>
        <p:nvSpPr>
          <p:cNvPr name="TextBox 6" id="6"/>
          <p:cNvSpPr txBox="true"/>
          <p:nvPr/>
        </p:nvSpPr>
        <p:spPr>
          <a:xfrm rot="0">
            <a:off x="2649989" y="457477"/>
            <a:ext cx="14940018" cy="1038225"/>
          </a:xfrm>
          <a:prstGeom prst="rect">
            <a:avLst/>
          </a:prstGeom>
        </p:spPr>
        <p:txBody>
          <a:bodyPr anchor="t" rtlCol="false" tIns="0" lIns="0" bIns="0" rIns="0">
            <a:spAutoFit/>
          </a:bodyPr>
          <a:lstStyle/>
          <a:p>
            <a:pPr algn="l">
              <a:lnSpc>
                <a:spcPts val="7200"/>
              </a:lnSpc>
            </a:pPr>
            <a:r>
              <a:rPr lang="en-US" sz="6000">
                <a:solidFill>
                  <a:srgbClr val="100F0D"/>
                </a:solidFill>
                <a:latin typeface="Arial Bold"/>
              </a:rPr>
              <a:t>Boot Mode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grpSp>
        <p:nvGrpSpPr>
          <p:cNvPr name="Group 3" id="3"/>
          <p:cNvGrpSpPr/>
          <p:nvPr/>
        </p:nvGrpSpPr>
        <p:grpSpPr>
          <a:xfrm rot="-10800000">
            <a:off x="0" y="752004"/>
            <a:ext cx="2382793" cy="760950"/>
            <a:chOff x="0" y="0"/>
            <a:chExt cx="3177058" cy="1014600"/>
          </a:xfrm>
        </p:grpSpPr>
        <p:sp>
          <p:nvSpPr>
            <p:cNvPr name="Freeform 4" id="4"/>
            <p:cNvSpPr/>
            <p:nvPr/>
          </p:nvSpPr>
          <p:spPr>
            <a:xfrm flipH="false" flipV="false" rot="0">
              <a:off x="-18923" y="0"/>
              <a:ext cx="3195955" cy="1014603"/>
            </a:xfrm>
            <a:custGeom>
              <a:avLst/>
              <a:gdLst/>
              <a:ahLst/>
              <a:cxnLst/>
              <a:rect r="r" b="b" t="t" l="l"/>
              <a:pathLst>
                <a:path h="1014603" w="3195955">
                  <a:moveTo>
                    <a:pt x="18923" y="477012"/>
                  </a:moveTo>
                  <a:lnTo>
                    <a:pt x="476885" y="19050"/>
                  </a:lnTo>
                  <a:cubicBezTo>
                    <a:pt x="479933" y="15748"/>
                    <a:pt x="483743" y="12700"/>
                    <a:pt x="486791" y="9525"/>
                  </a:cubicBezTo>
                  <a:cubicBezTo>
                    <a:pt x="496062" y="0"/>
                    <a:pt x="505714" y="0"/>
                    <a:pt x="515366" y="0"/>
                  </a:cubicBezTo>
                  <a:lnTo>
                    <a:pt x="696722" y="0"/>
                  </a:lnTo>
                  <a:lnTo>
                    <a:pt x="3195955" y="7112"/>
                  </a:lnTo>
                  <a:cubicBezTo>
                    <a:pt x="3193161" y="342900"/>
                    <a:pt x="3190113" y="678815"/>
                    <a:pt x="3187319" y="1014603"/>
                  </a:cubicBezTo>
                  <a:lnTo>
                    <a:pt x="696722" y="1011174"/>
                  </a:lnTo>
                  <a:lnTo>
                    <a:pt x="515366" y="1011174"/>
                  </a:lnTo>
                  <a:cubicBezTo>
                    <a:pt x="505714" y="1011174"/>
                    <a:pt x="496189" y="1001649"/>
                    <a:pt x="486791" y="1001649"/>
                  </a:cubicBezTo>
                  <a:cubicBezTo>
                    <a:pt x="486791" y="992124"/>
                    <a:pt x="476885" y="992124"/>
                    <a:pt x="476885" y="992124"/>
                  </a:cubicBezTo>
                  <a:lnTo>
                    <a:pt x="18923" y="534162"/>
                  </a:lnTo>
                  <a:cubicBezTo>
                    <a:pt x="0" y="515112"/>
                    <a:pt x="0" y="496062"/>
                    <a:pt x="18923" y="476885"/>
                  </a:cubicBezTo>
                  <a:close/>
                </a:path>
              </a:pathLst>
            </a:custGeom>
            <a:solidFill>
              <a:srgbClr val="0277BD"/>
            </a:solidFill>
          </p:spPr>
        </p:sp>
      </p:grpSp>
      <p:sp>
        <p:nvSpPr>
          <p:cNvPr name="Freeform 5" id="5"/>
          <p:cNvSpPr/>
          <p:nvPr/>
        </p:nvSpPr>
        <p:spPr>
          <a:xfrm flipH="false" flipV="false" rot="0">
            <a:off x="5436964" y="1996177"/>
            <a:ext cx="7414071" cy="7933749"/>
          </a:xfrm>
          <a:custGeom>
            <a:avLst/>
            <a:gdLst/>
            <a:ahLst/>
            <a:cxnLst/>
            <a:rect r="r" b="b" t="t" l="l"/>
            <a:pathLst>
              <a:path h="7933749" w="7414071">
                <a:moveTo>
                  <a:pt x="0" y="0"/>
                </a:moveTo>
                <a:lnTo>
                  <a:pt x="7414072" y="0"/>
                </a:lnTo>
                <a:lnTo>
                  <a:pt x="7414072" y="7933749"/>
                </a:lnTo>
                <a:lnTo>
                  <a:pt x="0" y="7933749"/>
                </a:lnTo>
                <a:lnTo>
                  <a:pt x="0" y="0"/>
                </a:lnTo>
                <a:close/>
              </a:path>
            </a:pathLst>
          </a:custGeom>
          <a:blipFill>
            <a:blip r:embed="rId4"/>
            <a:stretch>
              <a:fillRect l="0" t="0" r="0" b="0"/>
            </a:stretch>
          </a:blipFill>
        </p:spPr>
      </p:sp>
      <p:sp>
        <p:nvSpPr>
          <p:cNvPr name="TextBox 6" id="6"/>
          <p:cNvSpPr txBox="true"/>
          <p:nvPr/>
        </p:nvSpPr>
        <p:spPr>
          <a:xfrm rot="0">
            <a:off x="2649989" y="457477"/>
            <a:ext cx="14940018" cy="1038225"/>
          </a:xfrm>
          <a:prstGeom prst="rect">
            <a:avLst/>
          </a:prstGeom>
        </p:spPr>
        <p:txBody>
          <a:bodyPr anchor="t" rtlCol="false" tIns="0" lIns="0" bIns="0" rIns="0">
            <a:spAutoFit/>
          </a:bodyPr>
          <a:lstStyle/>
          <a:p>
            <a:pPr algn="l">
              <a:lnSpc>
                <a:spcPts val="7200"/>
              </a:lnSpc>
            </a:pPr>
            <a:r>
              <a:rPr lang="en-US" sz="6000">
                <a:solidFill>
                  <a:srgbClr val="100F0D"/>
                </a:solidFill>
                <a:latin typeface="Arial Bold"/>
              </a:rPr>
              <a:t>Application Mode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grpSp>
        <p:nvGrpSpPr>
          <p:cNvPr name="Group 3" id="3"/>
          <p:cNvGrpSpPr/>
          <p:nvPr/>
        </p:nvGrpSpPr>
        <p:grpSpPr>
          <a:xfrm rot="-10800000">
            <a:off x="0" y="752004"/>
            <a:ext cx="2382793" cy="760950"/>
            <a:chOff x="0" y="0"/>
            <a:chExt cx="3177058" cy="1014600"/>
          </a:xfrm>
        </p:grpSpPr>
        <p:sp>
          <p:nvSpPr>
            <p:cNvPr name="Freeform 4" id="4"/>
            <p:cNvSpPr/>
            <p:nvPr/>
          </p:nvSpPr>
          <p:spPr>
            <a:xfrm flipH="false" flipV="false" rot="0">
              <a:off x="-18923" y="0"/>
              <a:ext cx="3195955" cy="1014603"/>
            </a:xfrm>
            <a:custGeom>
              <a:avLst/>
              <a:gdLst/>
              <a:ahLst/>
              <a:cxnLst/>
              <a:rect r="r" b="b" t="t" l="l"/>
              <a:pathLst>
                <a:path h="1014603" w="3195955">
                  <a:moveTo>
                    <a:pt x="18923" y="477012"/>
                  </a:moveTo>
                  <a:lnTo>
                    <a:pt x="476885" y="19050"/>
                  </a:lnTo>
                  <a:cubicBezTo>
                    <a:pt x="479933" y="15748"/>
                    <a:pt x="483743" y="12700"/>
                    <a:pt x="486791" y="9525"/>
                  </a:cubicBezTo>
                  <a:cubicBezTo>
                    <a:pt x="496062" y="0"/>
                    <a:pt x="505714" y="0"/>
                    <a:pt x="515366" y="0"/>
                  </a:cubicBezTo>
                  <a:lnTo>
                    <a:pt x="696722" y="0"/>
                  </a:lnTo>
                  <a:lnTo>
                    <a:pt x="3195955" y="7112"/>
                  </a:lnTo>
                  <a:cubicBezTo>
                    <a:pt x="3193161" y="342900"/>
                    <a:pt x="3190113" y="678815"/>
                    <a:pt x="3187319" y="1014603"/>
                  </a:cubicBezTo>
                  <a:lnTo>
                    <a:pt x="696722" y="1011174"/>
                  </a:lnTo>
                  <a:lnTo>
                    <a:pt x="515366" y="1011174"/>
                  </a:lnTo>
                  <a:cubicBezTo>
                    <a:pt x="505714" y="1011174"/>
                    <a:pt x="496189" y="1001649"/>
                    <a:pt x="486791" y="1001649"/>
                  </a:cubicBezTo>
                  <a:cubicBezTo>
                    <a:pt x="486791" y="992124"/>
                    <a:pt x="476885" y="992124"/>
                    <a:pt x="476885" y="992124"/>
                  </a:cubicBezTo>
                  <a:lnTo>
                    <a:pt x="18923" y="534162"/>
                  </a:lnTo>
                  <a:cubicBezTo>
                    <a:pt x="0" y="515112"/>
                    <a:pt x="0" y="496062"/>
                    <a:pt x="18923" y="476885"/>
                  </a:cubicBezTo>
                  <a:close/>
                </a:path>
              </a:pathLst>
            </a:custGeom>
            <a:solidFill>
              <a:srgbClr val="0277BD"/>
            </a:solidFill>
          </p:spPr>
        </p:sp>
      </p:grpSp>
      <p:sp>
        <p:nvSpPr>
          <p:cNvPr name="Freeform 5" id="5"/>
          <p:cNvSpPr/>
          <p:nvPr/>
        </p:nvSpPr>
        <p:spPr>
          <a:xfrm flipH="false" flipV="false" rot="0">
            <a:off x="6850779" y="1849230"/>
            <a:ext cx="4586442" cy="8125791"/>
          </a:xfrm>
          <a:custGeom>
            <a:avLst/>
            <a:gdLst/>
            <a:ahLst/>
            <a:cxnLst/>
            <a:rect r="r" b="b" t="t" l="l"/>
            <a:pathLst>
              <a:path h="8125791" w="4586442">
                <a:moveTo>
                  <a:pt x="0" y="0"/>
                </a:moveTo>
                <a:lnTo>
                  <a:pt x="4586442" y="0"/>
                </a:lnTo>
                <a:lnTo>
                  <a:pt x="4586442" y="8125791"/>
                </a:lnTo>
                <a:lnTo>
                  <a:pt x="0" y="8125791"/>
                </a:lnTo>
                <a:lnTo>
                  <a:pt x="0" y="0"/>
                </a:lnTo>
                <a:close/>
              </a:path>
            </a:pathLst>
          </a:custGeom>
          <a:blipFill>
            <a:blip r:embed="rId4"/>
            <a:stretch>
              <a:fillRect l="0" t="0" r="0" b="0"/>
            </a:stretch>
          </a:blipFill>
        </p:spPr>
      </p:sp>
      <p:sp>
        <p:nvSpPr>
          <p:cNvPr name="TextBox 6" id="6"/>
          <p:cNvSpPr txBox="true"/>
          <p:nvPr/>
        </p:nvSpPr>
        <p:spPr>
          <a:xfrm rot="0">
            <a:off x="2649989" y="457477"/>
            <a:ext cx="14940018" cy="1038225"/>
          </a:xfrm>
          <a:prstGeom prst="rect">
            <a:avLst/>
          </a:prstGeom>
        </p:spPr>
        <p:txBody>
          <a:bodyPr anchor="t" rtlCol="false" tIns="0" lIns="0" bIns="0" rIns="0">
            <a:spAutoFit/>
          </a:bodyPr>
          <a:lstStyle/>
          <a:p>
            <a:pPr algn="l">
              <a:lnSpc>
                <a:spcPts val="7200"/>
              </a:lnSpc>
            </a:pPr>
            <a:r>
              <a:rPr lang="en-US" sz="6000">
                <a:solidFill>
                  <a:srgbClr val="100F0D"/>
                </a:solidFill>
                <a:latin typeface="Arial Bold"/>
              </a:rPr>
              <a:t>Jump to App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grpSp>
        <p:nvGrpSpPr>
          <p:cNvPr name="Group 3" id="3"/>
          <p:cNvGrpSpPr/>
          <p:nvPr/>
        </p:nvGrpSpPr>
        <p:grpSpPr>
          <a:xfrm rot="-10800000">
            <a:off x="0" y="752004"/>
            <a:ext cx="2382793" cy="760950"/>
            <a:chOff x="0" y="0"/>
            <a:chExt cx="3177058" cy="1014600"/>
          </a:xfrm>
        </p:grpSpPr>
        <p:sp>
          <p:nvSpPr>
            <p:cNvPr name="Freeform 4" id="4"/>
            <p:cNvSpPr/>
            <p:nvPr/>
          </p:nvSpPr>
          <p:spPr>
            <a:xfrm flipH="false" flipV="false" rot="0">
              <a:off x="-18923" y="0"/>
              <a:ext cx="3195955" cy="1014603"/>
            </a:xfrm>
            <a:custGeom>
              <a:avLst/>
              <a:gdLst/>
              <a:ahLst/>
              <a:cxnLst/>
              <a:rect r="r" b="b" t="t" l="l"/>
              <a:pathLst>
                <a:path h="1014603" w="3195955">
                  <a:moveTo>
                    <a:pt x="18923" y="477012"/>
                  </a:moveTo>
                  <a:lnTo>
                    <a:pt x="476885" y="19050"/>
                  </a:lnTo>
                  <a:cubicBezTo>
                    <a:pt x="479933" y="15748"/>
                    <a:pt x="483743" y="12700"/>
                    <a:pt x="486791" y="9525"/>
                  </a:cubicBezTo>
                  <a:cubicBezTo>
                    <a:pt x="496062" y="0"/>
                    <a:pt x="505714" y="0"/>
                    <a:pt x="515366" y="0"/>
                  </a:cubicBezTo>
                  <a:lnTo>
                    <a:pt x="696722" y="0"/>
                  </a:lnTo>
                  <a:lnTo>
                    <a:pt x="3195955" y="7112"/>
                  </a:lnTo>
                  <a:cubicBezTo>
                    <a:pt x="3193161" y="342900"/>
                    <a:pt x="3190113" y="678815"/>
                    <a:pt x="3187319" y="1014603"/>
                  </a:cubicBezTo>
                  <a:lnTo>
                    <a:pt x="696722" y="1011174"/>
                  </a:lnTo>
                  <a:lnTo>
                    <a:pt x="515366" y="1011174"/>
                  </a:lnTo>
                  <a:cubicBezTo>
                    <a:pt x="505714" y="1011174"/>
                    <a:pt x="496189" y="1001649"/>
                    <a:pt x="486791" y="1001649"/>
                  </a:cubicBezTo>
                  <a:cubicBezTo>
                    <a:pt x="486791" y="992124"/>
                    <a:pt x="476885" y="992124"/>
                    <a:pt x="476885" y="992124"/>
                  </a:cubicBezTo>
                  <a:lnTo>
                    <a:pt x="18923" y="534162"/>
                  </a:lnTo>
                  <a:cubicBezTo>
                    <a:pt x="0" y="515112"/>
                    <a:pt x="0" y="496062"/>
                    <a:pt x="18923" y="476885"/>
                  </a:cubicBezTo>
                  <a:close/>
                </a:path>
              </a:pathLst>
            </a:custGeom>
            <a:solidFill>
              <a:srgbClr val="0277BD"/>
            </a:solidFill>
          </p:spPr>
        </p:sp>
      </p:grpSp>
      <p:sp>
        <p:nvSpPr>
          <p:cNvPr name="Freeform 5" id="5"/>
          <p:cNvSpPr/>
          <p:nvPr/>
        </p:nvSpPr>
        <p:spPr>
          <a:xfrm flipH="false" flipV="false" rot="0">
            <a:off x="4940804" y="1683662"/>
            <a:ext cx="8406392" cy="8266415"/>
          </a:xfrm>
          <a:custGeom>
            <a:avLst/>
            <a:gdLst/>
            <a:ahLst/>
            <a:cxnLst/>
            <a:rect r="r" b="b" t="t" l="l"/>
            <a:pathLst>
              <a:path h="8266415" w="8406392">
                <a:moveTo>
                  <a:pt x="0" y="0"/>
                </a:moveTo>
                <a:lnTo>
                  <a:pt x="8406392" y="0"/>
                </a:lnTo>
                <a:lnTo>
                  <a:pt x="8406392" y="8266415"/>
                </a:lnTo>
                <a:lnTo>
                  <a:pt x="0" y="8266415"/>
                </a:lnTo>
                <a:lnTo>
                  <a:pt x="0" y="0"/>
                </a:lnTo>
                <a:close/>
              </a:path>
            </a:pathLst>
          </a:custGeom>
          <a:blipFill>
            <a:blip r:embed="rId4"/>
            <a:stretch>
              <a:fillRect l="0" t="0" r="0" b="0"/>
            </a:stretch>
          </a:blipFill>
        </p:spPr>
      </p:sp>
      <p:sp>
        <p:nvSpPr>
          <p:cNvPr name="TextBox 6" id="6"/>
          <p:cNvSpPr txBox="true"/>
          <p:nvPr/>
        </p:nvSpPr>
        <p:spPr>
          <a:xfrm rot="0">
            <a:off x="2649989" y="457477"/>
            <a:ext cx="14940018" cy="1038225"/>
          </a:xfrm>
          <a:prstGeom prst="rect">
            <a:avLst/>
          </a:prstGeom>
        </p:spPr>
        <p:txBody>
          <a:bodyPr anchor="t" rtlCol="false" tIns="0" lIns="0" bIns="0" rIns="0">
            <a:spAutoFit/>
          </a:bodyPr>
          <a:lstStyle/>
          <a:p>
            <a:pPr algn="l">
              <a:lnSpc>
                <a:spcPts val="7200"/>
              </a:lnSpc>
            </a:pPr>
            <a:r>
              <a:rPr lang="en-US" sz="6000">
                <a:solidFill>
                  <a:srgbClr val="100F0D"/>
                </a:solidFill>
                <a:latin typeface="Arial Bold"/>
              </a:rPr>
              <a:t>Application Flow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grpSp>
        <p:nvGrpSpPr>
          <p:cNvPr name="Group 3" id="3"/>
          <p:cNvGrpSpPr/>
          <p:nvPr/>
        </p:nvGrpSpPr>
        <p:grpSpPr>
          <a:xfrm rot="0">
            <a:off x="3729755" y="1478918"/>
            <a:ext cx="10826419" cy="7315460"/>
            <a:chOff x="0" y="0"/>
            <a:chExt cx="14435225" cy="9753946"/>
          </a:xfrm>
        </p:grpSpPr>
        <p:sp>
          <p:nvSpPr>
            <p:cNvPr name="TextBox 4" id="4"/>
            <p:cNvSpPr txBox="true"/>
            <p:nvPr/>
          </p:nvSpPr>
          <p:spPr>
            <a:xfrm rot="-592460">
              <a:off x="321423" y="1551946"/>
              <a:ext cx="13634597" cy="4125035"/>
            </a:xfrm>
            <a:prstGeom prst="rect">
              <a:avLst/>
            </a:prstGeom>
          </p:spPr>
          <p:txBody>
            <a:bodyPr anchor="t" rtlCol="false" tIns="0" lIns="0" bIns="0" rIns="0">
              <a:spAutoFit/>
            </a:bodyPr>
            <a:lstStyle/>
            <a:p>
              <a:pPr algn="ctr">
                <a:lnSpc>
                  <a:spcPts val="22455"/>
                </a:lnSpc>
                <a:spcBef>
                  <a:spcPct val="0"/>
                </a:spcBef>
              </a:pPr>
              <a:r>
                <a:rPr lang="en-US" sz="22455">
                  <a:solidFill>
                    <a:srgbClr val="106587"/>
                  </a:solidFill>
                  <a:latin typeface="Bukhari Script Bold"/>
                </a:rPr>
                <a:t>Thank</a:t>
              </a:r>
            </a:p>
          </p:txBody>
        </p:sp>
        <p:sp>
          <p:nvSpPr>
            <p:cNvPr name="TextBox 5" id="5"/>
            <p:cNvSpPr txBox="true"/>
            <p:nvPr/>
          </p:nvSpPr>
          <p:spPr>
            <a:xfrm rot="-515361">
              <a:off x="1791245" y="5133071"/>
              <a:ext cx="12434519" cy="3713416"/>
            </a:xfrm>
            <a:prstGeom prst="rect">
              <a:avLst/>
            </a:prstGeom>
          </p:spPr>
          <p:txBody>
            <a:bodyPr anchor="t" rtlCol="false" tIns="0" lIns="0" bIns="0" rIns="0">
              <a:spAutoFit/>
            </a:bodyPr>
            <a:lstStyle/>
            <a:p>
              <a:pPr algn="ctr">
                <a:lnSpc>
                  <a:spcPts val="20210"/>
                </a:lnSpc>
                <a:spcBef>
                  <a:spcPct val="0"/>
                </a:spcBef>
              </a:pPr>
              <a:r>
                <a:rPr lang="en-US" sz="20210">
                  <a:solidFill>
                    <a:srgbClr val="106587"/>
                  </a:solidFill>
                  <a:latin typeface="Bukhari Script Bold"/>
                </a:rPr>
                <a:t>you!</a:t>
              </a:r>
            </a:p>
          </p:txBody>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04950" y="2898168"/>
            <a:ext cx="7848753"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Introduce</a:t>
            </a:r>
          </a:p>
        </p:txBody>
      </p:sp>
      <p:sp>
        <p:nvSpPr>
          <p:cNvPr name="TextBox 3" id="3"/>
          <p:cNvSpPr txBox="true"/>
          <p:nvPr/>
        </p:nvSpPr>
        <p:spPr>
          <a:xfrm rot="0">
            <a:off x="1504950" y="4798032"/>
            <a:ext cx="10476074" cy="2705040"/>
          </a:xfrm>
          <a:prstGeom prst="rect">
            <a:avLst/>
          </a:prstGeom>
        </p:spPr>
        <p:txBody>
          <a:bodyPr anchor="t" rtlCol="false" tIns="0" lIns="0" bIns="0" rIns="0">
            <a:spAutoFit/>
          </a:bodyPr>
          <a:lstStyle/>
          <a:p>
            <a:pPr marL="586898" indent="-293449" lvl="1">
              <a:lnSpc>
                <a:spcPts val="3669"/>
              </a:lnSpc>
              <a:buFont typeface="Arial"/>
              <a:buChar char="•"/>
            </a:pPr>
            <a:r>
              <a:rPr lang="en-US" sz="2718" spc="163">
                <a:solidFill>
                  <a:srgbClr val="000000"/>
                </a:solidFill>
                <a:latin typeface="DM Sans"/>
              </a:rPr>
              <a:t>Bootloader is a special software that is loaded into the computer's memory before booting.</a:t>
            </a:r>
          </a:p>
          <a:p>
            <a:pPr marL="586898" indent="-293449" lvl="1">
              <a:lnSpc>
                <a:spcPts val="3669"/>
              </a:lnSpc>
              <a:buFont typeface="Arial"/>
              <a:buChar char="•"/>
            </a:pPr>
            <a:r>
              <a:rPr lang="en-US" sz="2718" spc="163">
                <a:solidFill>
                  <a:srgbClr val="000000"/>
                </a:solidFill>
                <a:latin typeface="DM Sans"/>
              </a:rPr>
              <a:t>Bootloader is no different from a pre -loaded firmware in that microprocessor, and is called every time the computer starts.</a:t>
            </a:r>
          </a:p>
          <a:p>
            <a:pPr marL="0" indent="0" lvl="0">
              <a:lnSpc>
                <a:spcPts val="3669"/>
              </a:lnSpc>
              <a:spcBef>
                <a:spcPct val="0"/>
              </a:spcBef>
            </a:pPr>
          </a:p>
        </p:txBody>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9144000" y="2077023"/>
            <a:ext cx="8868889" cy="5518219"/>
          </a:xfrm>
          <a:custGeom>
            <a:avLst/>
            <a:gdLst/>
            <a:ahLst/>
            <a:cxnLst/>
            <a:rect r="r" b="b" t="t" l="l"/>
            <a:pathLst>
              <a:path h="5518219" w="8868889">
                <a:moveTo>
                  <a:pt x="0" y="0"/>
                </a:moveTo>
                <a:lnTo>
                  <a:pt x="8868889" y="0"/>
                </a:lnTo>
                <a:lnTo>
                  <a:pt x="8868889" y="5518219"/>
                </a:lnTo>
                <a:lnTo>
                  <a:pt x="0" y="5518219"/>
                </a:lnTo>
                <a:lnTo>
                  <a:pt x="0" y="0"/>
                </a:lnTo>
                <a:close/>
              </a:path>
            </a:pathLst>
          </a:custGeom>
          <a:blipFill>
            <a:blip r:embed="rId14"/>
            <a:stretch>
              <a:fillRect l="0" t="0" r="0" b="0"/>
            </a:stretch>
          </a:blipFill>
        </p:spPr>
      </p:sp>
      <p:sp>
        <p:nvSpPr>
          <p:cNvPr name="TextBox 9" id="9"/>
          <p:cNvSpPr txBox="true"/>
          <p:nvPr/>
        </p:nvSpPr>
        <p:spPr>
          <a:xfrm rot="0">
            <a:off x="525308" y="2186462"/>
            <a:ext cx="7848753" cy="2282190"/>
          </a:xfrm>
          <a:prstGeom prst="rect">
            <a:avLst/>
          </a:prstGeom>
        </p:spPr>
        <p:txBody>
          <a:bodyPr anchor="t" rtlCol="false" tIns="0" lIns="0" bIns="0" rIns="0">
            <a:spAutoFit/>
          </a:bodyPr>
          <a:lstStyle/>
          <a:p>
            <a:pPr>
              <a:lnSpc>
                <a:spcPts val="8730"/>
              </a:lnSpc>
            </a:pPr>
            <a:r>
              <a:rPr lang="en-US" sz="9000">
                <a:solidFill>
                  <a:srgbClr val="000000"/>
                </a:solidFill>
                <a:latin typeface="DM Sans"/>
              </a:rPr>
              <a:t>Why need bootloader?</a:t>
            </a:r>
          </a:p>
        </p:txBody>
      </p:sp>
      <p:sp>
        <p:nvSpPr>
          <p:cNvPr name="TextBox 10" id="10"/>
          <p:cNvSpPr txBox="true"/>
          <p:nvPr/>
        </p:nvSpPr>
        <p:spPr>
          <a:xfrm rot="0">
            <a:off x="525308" y="4788507"/>
            <a:ext cx="8687213" cy="4788138"/>
          </a:xfrm>
          <a:prstGeom prst="rect">
            <a:avLst/>
          </a:prstGeom>
        </p:spPr>
        <p:txBody>
          <a:bodyPr anchor="t" rtlCol="false" tIns="0" lIns="0" bIns="0" rIns="0">
            <a:spAutoFit/>
          </a:bodyPr>
          <a:lstStyle/>
          <a:p>
            <a:pPr marL="0" indent="0" lvl="0">
              <a:lnSpc>
                <a:spcPts val="4258"/>
              </a:lnSpc>
              <a:spcBef>
                <a:spcPct val="0"/>
              </a:spcBef>
            </a:pPr>
            <a:r>
              <a:rPr lang="en-US" sz="3154" spc="189">
                <a:solidFill>
                  <a:srgbClr val="000000"/>
                </a:solidFill>
                <a:latin typeface="DM Sans"/>
              </a:rPr>
              <a:t>To develop a product for users, especially IoT products, the update of firmware is very important. We need another method of updating firmware and bootloader is the core of the problem. The second reason we need bootloader is due to security, absolutely important for embedded/iodine products.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870759"/>
            <a:ext cx="8751165" cy="2283218"/>
          </a:xfrm>
          <a:prstGeom prst="rect">
            <a:avLst/>
          </a:prstGeom>
        </p:spPr>
        <p:txBody>
          <a:bodyPr anchor="t" rtlCol="false" tIns="0" lIns="0" bIns="0" rIns="0">
            <a:spAutoFit/>
          </a:bodyPr>
          <a:lstStyle/>
          <a:p>
            <a:pPr>
              <a:lnSpc>
                <a:spcPts val="5917"/>
              </a:lnSpc>
            </a:pPr>
            <a:r>
              <a:rPr lang="en-US" sz="6100">
                <a:solidFill>
                  <a:srgbClr val="000000"/>
                </a:solidFill>
                <a:latin typeface="DM Sans Bold"/>
              </a:rPr>
              <a:t>Why is it important to understand HEX file structure?</a:t>
            </a:r>
          </a:p>
        </p:txBody>
      </p:sp>
      <p:sp>
        <p:nvSpPr>
          <p:cNvPr name="TextBox 6" id="6"/>
          <p:cNvSpPr txBox="true"/>
          <p:nvPr/>
        </p:nvSpPr>
        <p:spPr>
          <a:xfrm rot="0">
            <a:off x="1028700" y="5095875"/>
            <a:ext cx="7707571" cy="4029076"/>
          </a:xfrm>
          <a:prstGeom prst="rect">
            <a:avLst/>
          </a:prstGeom>
        </p:spPr>
        <p:txBody>
          <a:bodyPr anchor="t" rtlCol="false" tIns="0" lIns="0" bIns="0" rIns="0">
            <a:spAutoFit/>
          </a:bodyPr>
          <a:lstStyle/>
          <a:p>
            <a:pPr marL="0" indent="0" lvl="0">
              <a:lnSpc>
                <a:spcPts val="4049"/>
              </a:lnSpc>
              <a:spcBef>
                <a:spcPct val="0"/>
              </a:spcBef>
            </a:pPr>
            <a:r>
              <a:rPr lang="en-US" sz="2999" spc="179">
                <a:solidFill>
                  <a:srgbClr val="000000"/>
                </a:solidFill>
                <a:latin typeface="DM Sans"/>
              </a:rPr>
              <a:t>We are working with bootloader, so loading the code will not be through some software or IDEs that we have to load the code via wireless network or through the UART, SPI, I2C protocols. So we have to analyze the Hex file itself and then record it in Flash with the desired address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8" id="8"/>
          <p:cNvSpPr txBox="true"/>
          <p:nvPr/>
        </p:nvSpPr>
        <p:spPr>
          <a:xfrm rot="0">
            <a:off x="1610898" y="1919762"/>
            <a:ext cx="15066203" cy="7677150"/>
          </a:xfrm>
          <a:prstGeom prst="rect">
            <a:avLst/>
          </a:prstGeom>
        </p:spPr>
        <p:txBody>
          <a:bodyPr anchor="t" rtlCol="false" tIns="0" lIns="0" bIns="0" rIns="0">
            <a:spAutoFit/>
          </a:bodyPr>
          <a:lstStyle/>
          <a:p>
            <a:pPr>
              <a:lnSpc>
                <a:spcPts val="4320"/>
              </a:lnSpc>
              <a:spcBef>
                <a:spcPct val="0"/>
              </a:spcBef>
            </a:pPr>
          </a:p>
          <a:p>
            <a:pPr marL="777253" indent="-388626" lvl="1">
              <a:lnSpc>
                <a:spcPts val="4320"/>
              </a:lnSpc>
              <a:spcBef>
                <a:spcPct val="0"/>
              </a:spcBef>
              <a:buFont typeface="Arial"/>
              <a:buChar char="•"/>
            </a:pPr>
            <a:r>
              <a:rPr lang="en-US" sz="3600">
                <a:solidFill>
                  <a:srgbClr val="000000"/>
                </a:solidFill>
                <a:latin typeface="Arial Bold"/>
              </a:rPr>
              <a:t>Byte count: </a:t>
            </a:r>
            <a:r>
              <a:rPr lang="en-US" sz="3600">
                <a:solidFill>
                  <a:srgbClr val="000000"/>
                </a:solidFill>
                <a:latin typeface="Arial"/>
              </a:rPr>
              <a:t>two hex digits ("00" to "FF"), indicating the number of bytes (hex digit pairs) that follow in the rest of the record (address + data + checksum). This field has a minimum value of 3 (2 for 16-bit address field plus 1 checksum byte), and a maximum value of 255 (0xFF). "00" / "01" / "02" are illegal values.</a:t>
            </a:r>
          </a:p>
          <a:p>
            <a:pPr marL="777253" indent="-388626" lvl="1">
              <a:lnSpc>
                <a:spcPts val="4320"/>
              </a:lnSpc>
              <a:spcBef>
                <a:spcPct val="0"/>
              </a:spcBef>
              <a:buFont typeface="Arial"/>
              <a:buChar char="•"/>
            </a:pPr>
            <a:r>
              <a:rPr lang="en-US" sz="3600">
                <a:solidFill>
                  <a:srgbClr val="000000"/>
                </a:solidFill>
                <a:latin typeface="Arial Bold"/>
              </a:rPr>
              <a:t>Address:</a:t>
            </a:r>
            <a:r>
              <a:rPr lang="en-US" sz="3600">
                <a:solidFill>
                  <a:srgbClr val="000000"/>
                </a:solidFill>
                <a:latin typeface="Arial"/>
              </a:rPr>
              <a:t> 4 digits, this is the offset address, this address plus the base address (we can choose) will go to the address where the data is loaded to the flash memory.</a:t>
            </a:r>
          </a:p>
          <a:p>
            <a:pPr marL="777253" indent="-388626" lvl="1">
              <a:lnSpc>
                <a:spcPts val="4320"/>
              </a:lnSpc>
              <a:spcBef>
                <a:spcPct val="0"/>
              </a:spcBef>
              <a:buFont typeface="Arial"/>
              <a:buChar char="•"/>
            </a:pPr>
            <a:r>
              <a:rPr lang="en-US" sz="3600">
                <a:solidFill>
                  <a:srgbClr val="000000"/>
                </a:solidFill>
                <a:latin typeface="Arial Bold"/>
              </a:rPr>
              <a:t>Data: </a:t>
            </a:r>
            <a:r>
              <a:rPr lang="en-US" sz="3600">
                <a:solidFill>
                  <a:srgbClr val="000000"/>
                </a:solidFill>
                <a:latin typeface="Arial"/>
              </a:rPr>
              <a:t>This part is the data that will save on the flash, the number of bytes will be specified at the byte Count field.</a:t>
            </a:r>
          </a:p>
          <a:p>
            <a:pPr marL="777253" indent="-388626" lvl="1">
              <a:lnSpc>
                <a:spcPts val="4320"/>
              </a:lnSpc>
              <a:spcBef>
                <a:spcPct val="0"/>
              </a:spcBef>
              <a:buFont typeface="Arial"/>
              <a:buChar char="•"/>
            </a:pPr>
            <a:r>
              <a:rPr lang="en-US" sz="3600">
                <a:solidFill>
                  <a:srgbClr val="000000"/>
                </a:solidFill>
                <a:latin typeface="Arial Bold"/>
              </a:rPr>
              <a:t>Checksum: </a:t>
            </a:r>
            <a:r>
              <a:rPr lang="en-US" sz="3600">
                <a:solidFill>
                  <a:srgbClr val="000000"/>
                </a:solidFill>
                <a:latin typeface="Arial"/>
              </a:rPr>
              <a:t>Including 2 digits, used to check the error. As a rule, a line will be true when the byte checksum will be equal to the island of all the remaining bytes of the same line, plus 1.</a:t>
            </a:r>
          </a:p>
        </p:txBody>
      </p:sp>
      <p:sp>
        <p:nvSpPr>
          <p:cNvPr name="Freeform 9" id="9"/>
          <p:cNvSpPr/>
          <p:nvPr/>
        </p:nvSpPr>
        <p:spPr>
          <a:xfrm flipH="false" flipV="false" rot="0">
            <a:off x="2078515" y="386760"/>
            <a:ext cx="14130969" cy="1609203"/>
          </a:xfrm>
          <a:custGeom>
            <a:avLst/>
            <a:gdLst/>
            <a:ahLst/>
            <a:cxnLst/>
            <a:rect r="r" b="b" t="t" l="l"/>
            <a:pathLst>
              <a:path h="1609203" w="14130969">
                <a:moveTo>
                  <a:pt x="0" y="0"/>
                </a:moveTo>
                <a:lnTo>
                  <a:pt x="14130970" y="0"/>
                </a:lnTo>
                <a:lnTo>
                  <a:pt x="14130970" y="1609202"/>
                </a:lnTo>
                <a:lnTo>
                  <a:pt x="0" y="1609202"/>
                </a:lnTo>
                <a:lnTo>
                  <a:pt x="0" y="0"/>
                </a:lnTo>
                <a:close/>
              </a:path>
            </a:pathLst>
          </a:custGeom>
          <a:blipFill>
            <a:blip r:embed="rId14"/>
            <a:stretch>
              <a:fillRect l="0" t="-1398" r="0" b="-1398"/>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sp>
        <p:nvSpPr>
          <p:cNvPr name="Freeform 3" id="3"/>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857087"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504950" y="833693"/>
            <a:ext cx="8092094"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Flash memory operation</a:t>
            </a:r>
          </a:p>
        </p:txBody>
      </p:sp>
      <p:sp>
        <p:nvSpPr>
          <p:cNvPr name="TextBox 6" id="6"/>
          <p:cNvSpPr txBox="true"/>
          <p:nvPr/>
        </p:nvSpPr>
        <p:spPr>
          <a:xfrm rot="0">
            <a:off x="1504950" y="3629791"/>
            <a:ext cx="7707571" cy="5440681"/>
          </a:xfrm>
          <a:prstGeom prst="rect">
            <a:avLst/>
          </a:prstGeom>
        </p:spPr>
        <p:txBody>
          <a:bodyPr anchor="t" rtlCol="false" tIns="0" lIns="0" bIns="0" rIns="0">
            <a:spAutoFit/>
          </a:bodyPr>
          <a:lstStyle/>
          <a:p>
            <a:pPr>
              <a:lnSpc>
                <a:spcPts val="3914"/>
              </a:lnSpc>
            </a:pPr>
            <a:r>
              <a:rPr lang="en-US" sz="2899" spc="173">
                <a:solidFill>
                  <a:srgbClr val="000000"/>
                </a:solidFill>
                <a:latin typeface="DM Sans"/>
              </a:rPr>
              <a:t>With the bootloader application, we need to consider what we need to write and where to write</a:t>
            </a:r>
          </a:p>
          <a:p>
            <a:pPr>
              <a:lnSpc>
                <a:spcPts val="3914"/>
              </a:lnSpc>
            </a:pPr>
            <a:r>
              <a:rPr lang="en-US" sz="2899" spc="173">
                <a:solidFill>
                  <a:srgbClr val="000000"/>
                </a:solidFill>
                <a:latin typeface="DM Sans"/>
              </a:rPr>
              <a:t>Flash memory operation also works in storing some important data, but when reset (due to power outages or something), that data will not be lost because Flash is the type of Non-Volatile memory.</a:t>
            </a:r>
          </a:p>
          <a:p>
            <a:pPr marL="0" indent="0" lvl="0">
              <a:lnSpc>
                <a:spcPts val="3914"/>
              </a:lnSpc>
              <a:spcBef>
                <a:spcPct val="0"/>
              </a:spcBef>
            </a:pPr>
            <a:r>
              <a:rPr lang="en-US" sz="2899" spc="173">
                <a:solidFill>
                  <a:srgbClr val="000000"/>
                </a:solidFill>
                <a:latin typeface="DM Sans"/>
              </a:rPr>
              <a:t>There are 3 main operations with flash memory: Read, Write, Erase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sp>
        <p:nvSpPr>
          <p:cNvPr name="Freeform 3" id="3"/>
          <p:cNvSpPr/>
          <p:nvPr/>
        </p:nvSpPr>
        <p:spPr>
          <a:xfrm flipH="false" flipV="false" rot="0">
            <a:off x="1504950" y="4637899"/>
            <a:ext cx="6775604" cy="4620401"/>
          </a:xfrm>
          <a:custGeom>
            <a:avLst/>
            <a:gdLst/>
            <a:ahLst/>
            <a:cxnLst/>
            <a:rect r="r" b="b" t="t" l="l"/>
            <a:pathLst>
              <a:path h="4620401" w="6775604">
                <a:moveTo>
                  <a:pt x="0" y="0"/>
                </a:moveTo>
                <a:lnTo>
                  <a:pt x="6775604" y="0"/>
                </a:lnTo>
                <a:lnTo>
                  <a:pt x="6775604" y="4620401"/>
                </a:lnTo>
                <a:lnTo>
                  <a:pt x="0" y="4620401"/>
                </a:lnTo>
                <a:lnTo>
                  <a:pt x="0" y="0"/>
                </a:lnTo>
                <a:close/>
              </a:path>
            </a:pathLst>
          </a:custGeom>
          <a:blipFill>
            <a:blip r:embed="rId4"/>
            <a:stretch>
              <a:fillRect l="0" t="0" r="0" b="0"/>
            </a:stretch>
          </a:blipFill>
        </p:spPr>
      </p:sp>
      <p:sp>
        <p:nvSpPr>
          <p:cNvPr name="Freeform 4" id="4"/>
          <p:cNvSpPr/>
          <p:nvPr/>
        </p:nvSpPr>
        <p:spPr>
          <a:xfrm flipH="false" flipV="false" rot="0">
            <a:off x="10510248" y="4719909"/>
            <a:ext cx="6749052" cy="4456380"/>
          </a:xfrm>
          <a:custGeom>
            <a:avLst/>
            <a:gdLst/>
            <a:ahLst/>
            <a:cxnLst/>
            <a:rect r="r" b="b" t="t" l="l"/>
            <a:pathLst>
              <a:path h="4456380" w="6749052">
                <a:moveTo>
                  <a:pt x="0" y="0"/>
                </a:moveTo>
                <a:lnTo>
                  <a:pt x="6749052" y="0"/>
                </a:lnTo>
                <a:lnTo>
                  <a:pt x="6749052" y="4456381"/>
                </a:lnTo>
                <a:lnTo>
                  <a:pt x="0" y="4456381"/>
                </a:lnTo>
                <a:lnTo>
                  <a:pt x="0" y="0"/>
                </a:lnTo>
                <a:close/>
              </a:path>
            </a:pathLst>
          </a:custGeom>
          <a:blipFill>
            <a:blip r:embed="rId5"/>
            <a:stretch>
              <a:fillRect l="0" t="0" r="0" b="0"/>
            </a:stretch>
          </a:blipFill>
        </p:spPr>
      </p:sp>
      <p:sp>
        <p:nvSpPr>
          <p:cNvPr name="TextBox 5" id="5"/>
          <p:cNvSpPr txBox="true"/>
          <p:nvPr/>
        </p:nvSpPr>
        <p:spPr>
          <a:xfrm rot="0">
            <a:off x="1504950" y="1386143"/>
            <a:ext cx="8092094"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Endianess</a:t>
            </a:r>
          </a:p>
        </p:txBody>
      </p:sp>
      <p:sp>
        <p:nvSpPr>
          <p:cNvPr name="TextBox 6" id="6"/>
          <p:cNvSpPr txBox="true"/>
          <p:nvPr/>
        </p:nvSpPr>
        <p:spPr>
          <a:xfrm rot="0">
            <a:off x="2902741" y="3295866"/>
            <a:ext cx="3980021" cy="1038225"/>
          </a:xfrm>
          <a:prstGeom prst="rect">
            <a:avLst/>
          </a:prstGeom>
        </p:spPr>
        <p:txBody>
          <a:bodyPr anchor="t" rtlCol="false" tIns="0" lIns="0" bIns="0" rIns="0">
            <a:spAutoFit/>
          </a:bodyPr>
          <a:lstStyle/>
          <a:p>
            <a:pPr algn="ctr">
              <a:lnSpc>
                <a:spcPts val="7200"/>
              </a:lnSpc>
              <a:spcBef>
                <a:spcPct val="0"/>
              </a:spcBef>
            </a:pPr>
            <a:r>
              <a:rPr lang="en-US" sz="6000">
                <a:solidFill>
                  <a:srgbClr val="000000"/>
                </a:solidFill>
                <a:latin typeface="Arial Bold"/>
              </a:rPr>
              <a:t>Big Endian</a:t>
            </a:r>
          </a:p>
        </p:txBody>
      </p:sp>
      <p:sp>
        <p:nvSpPr>
          <p:cNvPr name="TextBox 7" id="7"/>
          <p:cNvSpPr txBox="true"/>
          <p:nvPr/>
        </p:nvSpPr>
        <p:spPr>
          <a:xfrm rot="0">
            <a:off x="11682461" y="3295866"/>
            <a:ext cx="4572833" cy="1038225"/>
          </a:xfrm>
          <a:prstGeom prst="rect">
            <a:avLst/>
          </a:prstGeom>
        </p:spPr>
        <p:txBody>
          <a:bodyPr anchor="t" rtlCol="false" tIns="0" lIns="0" bIns="0" rIns="0">
            <a:spAutoFit/>
          </a:bodyPr>
          <a:lstStyle/>
          <a:p>
            <a:pPr algn="ctr">
              <a:lnSpc>
                <a:spcPts val="7200"/>
              </a:lnSpc>
              <a:spcBef>
                <a:spcPct val="0"/>
              </a:spcBef>
            </a:pPr>
            <a:r>
              <a:rPr lang="en-US" sz="6000">
                <a:solidFill>
                  <a:srgbClr val="000000"/>
                </a:solidFill>
                <a:latin typeface="Arial Bold"/>
              </a:rPr>
              <a:t>Little Endian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sp>
        <p:nvSpPr>
          <p:cNvPr name="Freeform 3" id="3"/>
          <p:cNvSpPr/>
          <p:nvPr/>
        </p:nvSpPr>
        <p:spPr>
          <a:xfrm flipH="false" flipV="false" rot="0">
            <a:off x="11741850" y="344805"/>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051906" y="535305"/>
            <a:ext cx="11635993"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Impelment Project </a:t>
            </a:r>
          </a:p>
        </p:txBody>
      </p:sp>
      <p:grpSp>
        <p:nvGrpSpPr>
          <p:cNvPr name="Group 5" id="5"/>
          <p:cNvGrpSpPr/>
          <p:nvPr/>
        </p:nvGrpSpPr>
        <p:grpSpPr>
          <a:xfrm rot="0">
            <a:off x="1399643" y="5144914"/>
            <a:ext cx="3566002" cy="3539370"/>
            <a:chOff x="0" y="0"/>
            <a:chExt cx="4754670" cy="4719160"/>
          </a:xfrm>
        </p:grpSpPr>
        <p:sp>
          <p:nvSpPr>
            <p:cNvPr name="Freeform 6" id="6"/>
            <p:cNvSpPr/>
            <p:nvPr/>
          </p:nvSpPr>
          <p:spPr>
            <a:xfrm flipH="false" flipV="false" rot="0">
              <a:off x="15875" y="15875"/>
              <a:ext cx="4722876" cy="4687443"/>
            </a:xfrm>
            <a:custGeom>
              <a:avLst/>
              <a:gdLst/>
              <a:ahLst/>
              <a:cxnLst/>
              <a:rect r="r" b="b" t="t" l="l"/>
              <a:pathLst>
                <a:path h="4687443" w="4722876">
                  <a:moveTo>
                    <a:pt x="0" y="0"/>
                  </a:moveTo>
                  <a:lnTo>
                    <a:pt x="4722876" y="0"/>
                  </a:lnTo>
                  <a:lnTo>
                    <a:pt x="4722876" y="4687443"/>
                  </a:lnTo>
                  <a:lnTo>
                    <a:pt x="0" y="4687443"/>
                  </a:lnTo>
                  <a:close/>
                </a:path>
              </a:pathLst>
            </a:custGeom>
            <a:solidFill>
              <a:srgbClr val="8BC34A"/>
            </a:solidFill>
          </p:spPr>
        </p:sp>
        <p:sp>
          <p:nvSpPr>
            <p:cNvPr name="Freeform 7" id="7"/>
            <p:cNvSpPr/>
            <p:nvPr/>
          </p:nvSpPr>
          <p:spPr>
            <a:xfrm flipH="false" flipV="false" rot="0">
              <a:off x="0" y="0"/>
              <a:ext cx="4754626" cy="4719193"/>
            </a:xfrm>
            <a:custGeom>
              <a:avLst/>
              <a:gdLst/>
              <a:ahLst/>
              <a:cxnLst/>
              <a:rect r="r" b="b" t="t" l="l"/>
              <a:pathLst>
                <a:path h="4719193" w="4754626">
                  <a:moveTo>
                    <a:pt x="15875" y="0"/>
                  </a:moveTo>
                  <a:lnTo>
                    <a:pt x="4738751" y="0"/>
                  </a:lnTo>
                  <a:cubicBezTo>
                    <a:pt x="4747514" y="0"/>
                    <a:pt x="4754626" y="7112"/>
                    <a:pt x="4754626" y="15875"/>
                  </a:cubicBezTo>
                  <a:lnTo>
                    <a:pt x="4754626" y="4703318"/>
                  </a:lnTo>
                  <a:cubicBezTo>
                    <a:pt x="4754626" y="4712081"/>
                    <a:pt x="4747514" y="4719193"/>
                    <a:pt x="4738751" y="4719193"/>
                  </a:cubicBezTo>
                  <a:lnTo>
                    <a:pt x="15875" y="4719193"/>
                  </a:lnTo>
                  <a:cubicBezTo>
                    <a:pt x="7112" y="4719193"/>
                    <a:pt x="0" y="4712081"/>
                    <a:pt x="0" y="4703318"/>
                  </a:cubicBezTo>
                  <a:lnTo>
                    <a:pt x="0" y="15875"/>
                  </a:lnTo>
                  <a:cubicBezTo>
                    <a:pt x="0" y="7112"/>
                    <a:pt x="7112" y="0"/>
                    <a:pt x="15875" y="0"/>
                  </a:cubicBezTo>
                  <a:moveTo>
                    <a:pt x="15875" y="31750"/>
                  </a:moveTo>
                  <a:lnTo>
                    <a:pt x="15875" y="15875"/>
                  </a:lnTo>
                  <a:lnTo>
                    <a:pt x="31750" y="15875"/>
                  </a:lnTo>
                  <a:lnTo>
                    <a:pt x="31750" y="4703318"/>
                  </a:lnTo>
                  <a:lnTo>
                    <a:pt x="15875" y="4703318"/>
                  </a:lnTo>
                  <a:lnTo>
                    <a:pt x="15875" y="4687443"/>
                  </a:lnTo>
                  <a:lnTo>
                    <a:pt x="4738751" y="4687443"/>
                  </a:lnTo>
                  <a:lnTo>
                    <a:pt x="4738751" y="4703318"/>
                  </a:lnTo>
                  <a:lnTo>
                    <a:pt x="4722876" y="4703318"/>
                  </a:lnTo>
                  <a:lnTo>
                    <a:pt x="4722876" y="15875"/>
                  </a:lnTo>
                  <a:lnTo>
                    <a:pt x="4738751" y="15875"/>
                  </a:lnTo>
                  <a:lnTo>
                    <a:pt x="4738751" y="31750"/>
                  </a:lnTo>
                  <a:lnTo>
                    <a:pt x="15875" y="31750"/>
                  </a:lnTo>
                  <a:close/>
                </a:path>
              </a:pathLst>
            </a:custGeom>
            <a:solidFill>
              <a:srgbClr val="0277BD"/>
            </a:solidFill>
          </p:spPr>
        </p:sp>
        <p:sp>
          <p:nvSpPr>
            <p:cNvPr name="TextBox 8" id="8"/>
            <p:cNvSpPr txBox="true"/>
            <p:nvPr/>
          </p:nvSpPr>
          <p:spPr>
            <a:xfrm>
              <a:off x="0" y="-76200"/>
              <a:ext cx="4754670" cy="4795360"/>
            </a:xfrm>
            <a:prstGeom prst="rect">
              <a:avLst/>
            </a:prstGeom>
          </p:spPr>
          <p:txBody>
            <a:bodyPr anchor="ctr" rtlCol="false" tIns="50800" lIns="50800" bIns="50800" rIns="50800"/>
            <a:lstStyle/>
            <a:p>
              <a:pPr algn="ctr">
                <a:lnSpc>
                  <a:spcPts val="4680"/>
                </a:lnSpc>
              </a:pPr>
              <a:r>
                <a:rPr lang="en-US" sz="3900">
                  <a:solidFill>
                    <a:srgbClr val="00517C"/>
                  </a:solidFill>
                  <a:latin typeface="Arial"/>
                </a:rPr>
                <a:t>Application</a:t>
              </a:r>
            </a:p>
          </p:txBody>
        </p:sp>
      </p:grpSp>
      <p:grpSp>
        <p:nvGrpSpPr>
          <p:cNvPr name="Group 9" id="9"/>
          <p:cNvGrpSpPr/>
          <p:nvPr/>
        </p:nvGrpSpPr>
        <p:grpSpPr>
          <a:xfrm rot="0">
            <a:off x="7651193" y="5131592"/>
            <a:ext cx="3566002" cy="3539370"/>
            <a:chOff x="0" y="0"/>
            <a:chExt cx="4754670" cy="4719160"/>
          </a:xfrm>
        </p:grpSpPr>
        <p:sp>
          <p:nvSpPr>
            <p:cNvPr name="Freeform 10" id="10"/>
            <p:cNvSpPr/>
            <p:nvPr/>
          </p:nvSpPr>
          <p:spPr>
            <a:xfrm flipH="false" flipV="false" rot="0">
              <a:off x="15875" y="15875"/>
              <a:ext cx="4722876" cy="4687443"/>
            </a:xfrm>
            <a:custGeom>
              <a:avLst/>
              <a:gdLst/>
              <a:ahLst/>
              <a:cxnLst/>
              <a:rect r="r" b="b" t="t" l="l"/>
              <a:pathLst>
                <a:path h="4687443" w="4722876">
                  <a:moveTo>
                    <a:pt x="0" y="0"/>
                  </a:moveTo>
                  <a:lnTo>
                    <a:pt x="4722876" y="0"/>
                  </a:lnTo>
                  <a:lnTo>
                    <a:pt x="4722876" y="4687443"/>
                  </a:lnTo>
                  <a:lnTo>
                    <a:pt x="0" y="4687443"/>
                  </a:lnTo>
                  <a:close/>
                </a:path>
              </a:pathLst>
            </a:custGeom>
            <a:solidFill>
              <a:srgbClr val="8BC34A"/>
            </a:solidFill>
          </p:spPr>
        </p:sp>
        <p:sp>
          <p:nvSpPr>
            <p:cNvPr name="Freeform 11" id="11"/>
            <p:cNvSpPr/>
            <p:nvPr/>
          </p:nvSpPr>
          <p:spPr>
            <a:xfrm flipH="false" flipV="false" rot="0">
              <a:off x="0" y="0"/>
              <a:ext cx="4754626" cy="4719193"/>
            </a:xfrm>
            <a:custGeom>
              <a:avLst/>
              <a:gdLst/>
              <a:ahLst/>
              <a:cxnLst/>
              <a:rect r="r" b="b" t="t" l="l"/>
              <a:pathLst>
                <a:path h="4719193" w="4754626">
                  <a:moveTo>
                    <a:pt x="15875" y="0"/>
                  </a:moveTo>
                  <a:lnTo>
                    <a:pt x="4738751" y="0"/>
                  </a:lnTo>
                  <a:cubicBezTo>
                    <a:pt x="4747514" y="0"/>
                    <a:pt x="4754626" y="7112"/>
                    <a:pt x="4754626" y="15875"/>
                  </a:cubicBezTo>
                  <a:lnTo>
                    <a:pt x="4754626" y="4703318"/>
                  </a:lnTo>
                  <a:cubicBezTo>
                    <a:pt x="4754626" y="4712081"/>
                    <a:pt x="4747514" y="4719193"/>
                    <a:pt x="4738751" y="4719193"/>
                  </a:cubicBezTo>
                  <a:lnTo>
                    <a:pt x="15875" y="4719193"/>
                  </a:lnTo>
                  <a:cubicBezTo>
                    <a:pt x="7112" y="4719193"/>
                    <a:pt x="0" y="4712081"/>
                    <a:pt x="0" y="4703318"/>
                  </a:cubicBezTo>
                  <a:lnTo>
                    <a:pt x="0" y="15875"/>
                  </a:lnTo>
                  <a:cubicBezTo>
                    <a:pt x="0" y="7112"/>
                    <a:pt x="7112" y="0"/>
                    <a:pt x="15875" y="0"/>
                  </a:cubicBezTo>
                  <a:moveTo>
                    <a:pt x="15875" y="31750"/>
                  </a:moveTo>
                  <a:lnTo>
                    <a:pt x="15875" y="15875"/>
                  </a:lnTo>
                  <a:lnTo>
                    <a:pt x="31750" y="15875"/>
                  </a:lnTo>
                  <a:lnTo>
                    <a:pt x="31750" y="4703318"/>
                  </a:lnTo>
                  <a:lnTo>
                    <a:pt x="15875" y="4703318"/>
                  </a:lnTo>
                  <a:lnTo>
                    <a:pt x="15875" y="4687443"/>
                  </a:lnTo>
                  <a:lnTo>
                    <a:pt x="4738751" y="4687443"/>
                  </a:lnTo>
                  <a:lnTo>
                    <a:pt x="4738751" y="4703318"/>
                  </a:lnTo>
                  <a:lnTo>
                    <a:pt x="4722876" y="4703318"/>
                  </a:lnTo>
                  <a:lnTo>
                    <a:pt x="4722876" y="15875"/>
                  </a:lnTo>
                  <a:lnTo>
                    <a:pt x="4738751" y="15875"/>
                  </a:lnTo>
                  <a:lnTo>
                    <a:pt x="4738751" y="31750"/>
                  </a:lnTo>
                  <a:lnTo>
                    <a:pt x="15875" y="31750"/>
                  </a:lnTo>
                  <a:close/>
                </a:path>
              </a:pathLst>
            </a:custGeom>
            <a:solidFill>
              <a:srgbClr val="0277BD"/>
            </a:solidFill>
          </p:spPr>
        </p:sp>
        <p:sp>
          <p:nvSpPr>
            <p:cNvPr name="TextBox 12" id="12"/>
            <p:cNvSpPr txBox="true"/>
            <p:nvPr/>
          </p:nvSpPr>
          <p:spPr>
            <a:xfrm>
              <a:off x="0" y="-76200"/>
              <a:ext cx="4754670" cy="4795360"/>
            </a:xfrm>
            <a:prstGeom prst="rect">
              <a:avLst/>
            </a:prstGeom>
          </p:spPr>
          <p:txBody>
            <a:bodyPr anchor="ctr" rtlCol="false" tIns="50800" lIns="50800" bIns="50800" rIns="50800"/>
            <a:lstStyle/>
            <a:p>
              <a:pPr algn="ctr">
                <a:lnSpc>
                  <a:spcPts val="4680"/>
                </a:lnSpc>
              </a:pPr>
              <a:r>
                <a:rPr lang="en-US" sz="3900">
                  <a:solidFill>
                    <a:srgbClr val="00517C"/>
                  </a:solidFill>
                  <a:latin typeface="Arial"/>
                </a:rPr>
                <a:t>Receive and Parse SREC Data</a:t>
              </a:r>
            </a:p>
          </p:txBody>
        </p:sp>
      </p:grpSp>
      <p:grpSp>
        <p:nvGrpSpPr>
          <p:cNvPr name="Group 13" id="13"/>
          <p:cNvGrpSpPr/>
          <p:nvPr/>
        </p:nvGrpSpPr>
        <p:grpSpPr>
          <a:xfrm rot="0">
            <a:off x="13846136" y="5131594"/>
            <a:ext cx="3566003" cy="3539370"/>
            <a:chOff x="0" y="0"/>
            <a:chExt cx="4754670" cy="4719160"/>
          </a:xfrm>
        </p:grpSpPr>
        <p:sp>
          <p:nvSpPr>
            <p:cNvPr name="Freeform 14" id="14"/>
            <p:cNvSpPr/>
            <p:nvPr/>
          </p:nvSpPr>
          <p:spPr>
            <a:xfrm flipH="false" flipV="false" rot="0">
              <a:off x="15875" y="15875"/>
              <a:ext cx="4722876" cy="4687443"/>
            </a:xfrm>
            <a:custGeom>
              <a:avLst/>
              <a:gdLst/>
              <a:ahLst/>
              <a:cxnLst/>
              <a:rect r="r" b="b" t="t" l="l"/>
              <a:pathLst>
                <a:path h="4687443" w="4722876">
                  <a:moveTo>
                    <a:pt x="0" y="0"/>
                  </a:moveTo>
                  <a:lnTo>
                    <a:pt x="4722876" y="0"/>
                  </a:lnTo>
                  <a:lnTo>
                    <a:pt x="4722876" y="4687443"/>
                  </a:lnTo>
                  <a:lnTo>
                    <a:pt x="0" y="4687443"/>
                  </a:lnTo>
                  <a:close/>
                </a:path>
              </a:pathLst>
            </a:custGeom>
            <a:solidFill>
              <a:srgbClr val="8BC34A"/>
            </a:solidFill>
          </p:spPr>
        </p:sp>
        <p:sp>
          <p:nvSpPr>
            <p:cNvPr name="Freeform 15" id="15"/>
            <p:cNvSpPr/>
            <p:nvPr/>
          </p:nvSpPr>
          <p:spPr>
            <a:xfrm flipH="false" flipV="false" rot="0">
              <a:off x="0" y="0"/>
              <a:ext cx="4754626" cy="4719193"/>
            </a:xfrm>
            <a:custGeom>
              <a:avLst/>
              <a:gdLst/>
              <a:ahLst/>
              <a:cxnLst/>
              <a:rect r="r" b="b" t="t" l="l"/>
              <a:pathLst>
                <a:path h="4719193" w="4754626">
                  <a:moveTo>
                    <a:pt x="15875" y="0"/>
                  </a:moveTo>
                  <a:lnTo>
                    <a:pt x="4738751" y="0"/>
                  </a:lnTo>
                  <a:cubicBezTo>
                    <a:pt x="4747514" y="0"/>
                    <a:pt x="4754626" y="7112"/>
                    <a:pt x="4754626" y="15875"/>
                  </a:cubicBezTo>
                  <a:lnTo>
                    <a:pt x="4754626" y="4703318"/>
                  </a:lnTo>
                  <a:cubicBezTo>
                    <a:pt x="4754626" y="4712081"/>
                    <a:pt x="4747514" y="4719193"/>
                    <a:pt x="4738751" y="4719193"/>
                  </a:cubicBezTo>
                  <a:lnTo>
                    <a:pt x="15875" y="4719193"/>
                  </a:lnTo>
                  <a:cubicBezTo>
                    <a:pt x="7112" y="4719193"/>
                    <a:pt x="0" y="4712081"/>
                    <a:pt x="0" y="4703318"/>
                  </a:cubicBezTo>
                  <a:lnTo>
                    <a:pt x="0" y="15875"/>
                  </a:lnTo>
                  <a:cubicBezTo>
                    <a:pt x="0" y="7112"/>
                    <a:pt x="7112" y="0"/>
                    <a:pt x="15875" y="0"/>
                  </a:cubicBezTo>
                  <a:moveTo>
                    <a:pt x="15875" y="31750"/>
                  </a:moveTo>
                  <a:lnTo>
                    <a:pt x="15875" y="15875"/>
                  </a:lnTo>
                  <a:lnTo>
                    <a:pt x="31750" y="15875"/>
                  </a:lnTo>
                  <a:lnTo>
                    <a:pt x="31750" y="4703318"/>
                  </a:lnTo>
                  <a:lnTo>
                    <a:pt x="15875" y="4703318"/>
                  </a:lnTo>
                  <a:lnTo>
                    <a:pt x="15875" y="4687443"/>
                  </a:lnTo>
                  <a:lnTo>
                    <a:pt x="4738751" y="4687443"/>
                  </a:lnTo>
                  <a:lnTo>
                    <a:pt x="4738751" y="4703318"/>
                  </a:lnTo>
                  <a:lnTo>
                    <a:pt x="4722876" y="4703318"/>
                  </a:lnTo>
                  <a:lnTo>
                    <a:pt x="4722876" y="15875"/>
                  </a:lnTo>
                  <a:lnTo>
                    <a:pt x="4738751" y="15875"/>
                  </a:lnTo>
                  <a:lnTo>
                    <a:pt x="4738751" y="31750"/>
                  </a:lnTo>
                  <a:lnTo>
                    <a:pt x="15875" y="31750"/>
                  </a:lnTo>
                  <a:close/>
                </a:path>
              </a:pathLst>
            </a:custGeom>
            <a:solidFill>
              <a:srgbClr val="0277BD"/>
            </a:solidFill>
          </p:spPr>
        </p:sp>
        <p:sp>
          <p:nvSpPr>
            <p:cNvPr name="TextBox 16" id="16"/>
            <p:cNvSpPr txBox="true"/>
            <p:nvPr/>
          </p:nvSpPr>
          <p:spPr>
            <a:xfrm>
              <a:off x="0" y="-76200"/>
              <a:ext cx="4754670" cy="4795360"/>
            </a:xfrm>
            <a:prstGeom prst="rect">
              <a:avLst/>
            </a:prstGeom>
          </p:spPr>
          <p:txBody>
            <a:bodyPr anchor="ctr" rtlCol="false" tIns="50800" lIns="50800" bIns="50800" rIns="50800"/>
            <a:lstStyle/>
            <a:p>
              <a:pPr algn="ctr">
                <a:lnSpc>
                  <a:spcPts val="4680"/>
                </a:lnSpc>
              </a:pPr>
              <a:r>
                <a:rPr lang="en-US" sz="3900">
                  <a:solidFill>
                    <a:srgbClr val="00517C"/>
                  </a:solidFill>
                  <a:latin typeface="Arial"/>
                </a:rPr>
                <a:t>Bootloader </a:t>
              </a:r>
            </a:p>
          </p:txBody>
        </p:sp>
      </p:grpSp>
      <p:grpSp>
        <p:nvGrpSpPr>
          <p:cNvPr name="Group 17" id="17"/>
          <p:cNvGrpSpPr/>
          <p:nvPr/>
        </p:nvGrpSpPr>
        <p:grpSpPr>
          <a:xfrm rot="0">
            <a:off x="7651193" y="2903321"/>
            <a:ext cx="3566002" cy="1288880"/>
            <a:chOff x="0" y="0"/>
            <a:chExt cx="4754670" cy="1718506"/>
          </a:xfrm>
        </p:grpSpPr>
        <p:sp>
          <p:nvSpPr>
            <p:cNvPr name="Freeform 18" id="18"/>
            <p:cNvSpPr/>
            <p:nvPr/>
          </p:nvSpPr>
          <p:spPr>
            <a:xfrm flipH="false" flipV="false" rot="0">
              <a:off x="15875" y="15875"/>
              <a:ext cx="4722876" cy="1686814"/>
            </a:xfrm>
            <a:custGeom>
              <a:avLst/>
              <a:gdLst/>
              <a:ahLst/>
              <a:cxnLst/>
              <a:rect r="r" b="b" t="t" l="l"/>
              <a:pathLst>
                <a:path h="1686814" w="4722876">
                  <a:moveTo>
                    <a:pt x="0" y="0"/>
                  </a:moveTo>
                  <a:lnTo>
                    <a:pt x="4722876" y="0"/>
                  </a:lnTo>
                  <a:lnTo>
                    <a:pt x="4722876" y="1686814"/>
                  </a:lnTo>
                  <a:lnTo>
                    <a:pt x="0" y="1686814"/>
                  </a:lnTo>
                  <a:close/>
                </a:path>
              </a:pathLst>
            </a:custGeom>
            <a:solidFill>
              <a:srgbClr val="8BC34A"/>
            </a:solidFill>
          </p:spPr>
        </p:sp>
        <p:sp>
          <p:nvSpPr>
            <p:cNvPr name="Freeform 19" id="19"/>
            <p:cNvSpPr/>
            <p:nvPr/>
          </p:nvSpPr>
          <p:spPr>
            <a:xfrm flipH="false" flipV="false" rot="0">
              <a:off x="0" y="0"/>
              <a:ext cx="4754626" cy="1718564"/>
            </a:xfrm>
            <a:custGeom>
              <a:avLst/>
              <a:gdLst/>
              <a:ahLst/>
              <a:cxnLst/>
              <a:rect r="r" b="b" t="t" l="l"/>
              <a:pathLst>
                <a:path h="1718564" w="4754626">
                  <a:moveTo>
                    <a:pt x="15875" y="0"/>
                  </a:moveTo>
                  <a:lnTo>
                    <a:pt x="4738751" y="0"/>
                  </a:lnTo>
                  <a:cubicBezTo>
                    <a:pt x="4747514" y="0"/>
                    <a:pt x="4754626" y="7112"/>
                    <a:pt x="4754626" y="15875"/>
                  </a:cubicBezTo>
                  <a:lnTo>
                    <a:pt x="4754626" y="1702689"/>
                  </a:lnTo>
                  <a:cubicBezTo>
                    <a:pt x="4754626" y="1711452"/>
                    <a:pt x="4747514" y="1718564"/>
                    <a:pt x="4738751" y="1718564"/>
                  </a:cubicBezTo>
                  <a:lnTo>
                    <a:pt x="15875" y="1718564"/>
                  </a:lnTo>
                  <a:cubicBezTo>
                    <a:pt x="7112" y="1718564"/>
                    <a:pt x="0" y="1711452"/>
                    <a:pt x="0" y="1702689"/>
                  </a:cubicBezTo>
                  <a:lnTo>
                    <a:pt x="0" y="15875"/>
                  </a:lnTo>
                  <a:cubicBezTo>
                    <a:pt x="0" y="7112"/>
                    <a:pt x="7112" y="0"/>
                    <a:pt x="15875" y="0"/>
                  </a:cubicBezTo>
                  <a:moveTo>
                    <a:pt x="15875" y="31750"/>
                  </a:moveTo>
                  <a:lnTo>
                    <a:pt x="15875" y="15875"/>
                  </a:lnTo>
                  <a:lnTo>
                    <a:pt x="31750" y="15875"/>
                  </a:lnTo>
                  <a:lnTo>
                    <a:pt x="31750" y="1702689"/>
                  </a:lnTo>
                  <a:lnTo>
                    <a:pt x="15875" y="1702689"/>
                  </a:lnTo>
                  <a:lnTo>
                    <a:pt x="15875" y="1686814"/>
                  </a:lnTo>
                  <a:lnTo>
                    <a:pt x="4738751" y="1686814"/>
                  </a:lnTo>
                  <a:lnTo>
                    <a:pt x="4738751" y="1702689"/>
                  </a:lnTo>
                  <a:lnTo>
                    <a:pt x="4722876" y="1702689"/>
                  </a:lnTo>
                  <a:lnTo>
                    <a:pt x="4722876" y="15875"/>
                  </a:lnTo>
                  <a:lnTo>
                    <a:pt x="4738751" y="15875"/>
                  </a:lnTo>
                  <a:lnTo>
                    <a:pt x="4738751" y="31750"/>
                  </a:lnTo>
                  <a:lnTo>
                    <a:pt x="15875" y="31750"/>
                  </a:lnTo>
                  <a:close/>
                </a:path>
              </a:pathLst>
            </a:custGeom>
            <a:solidFill>
              <a:srgbClr val="0277BD"/>
            </a:solidFill>
          </p:spPr>
        </p:sp>
        <p:sp>
          <p:nvSpPr>
            <p:cNvPr name="TextBox 20" id="20"/>
            <p:cNvSpPr txBox="true"/>
            <p:nvPr/>
          </p:nvSpPr>
          <p:spPr>
            <a:xfrm>
              <a:off x="0" y="-76200"/>
              <a:ext cx="4754670" cy="1794706"/>
            </a:xfrm>
            <a:prstGeom prst="rect">
              <a:avLst/>
            </a:prstGeom>
          </p:spPr>
          <p:txBody>
            <a:bodyPr anchor="ctr" rtlCol="false" tIns="50800" lIns="50800" bIns="50800" rIns="50800"/>
            <a:lstStyle/>
            <a:p>
              <a:pPr algn="ctr">
                <a:lnSpc>
                  <a:spcPts val="4680"/>
                </a:lnSpc>
              </a:pPr>
              <a:r>
                <a:rPr lang="en-US" sz="3900">
                  <a:solidFill>
                    <a:srgbClr val="00517C"/>
                  </a:solidFill>
                  <a:latin typeface="Arial"/>
                </a:rPr>
                <a:t>Project</a:t>
              </a:r>
            </a:p>
          </p:txBody>
        </p:sp>
      </p:grpSp>
      <p:sp>
        <p:nvSpPr>
          <p:cNvPr name="AutoShape 21" id="21"/>
          <p:cNvSpPr/>
          <p:nvPr/>
        </p:nvSpPr>
        <p:spPr>
          <a:xfrm flipH="true">
            <a:off x="3182644" y="4180338"/>
            <a:ext cx="6251550" cy="964576"/>
          </a:xfrm>
          <a:prstGeom prst="line">
            <a:avLst/>
          </a:prstGeom>
          <a:ln cap="rnd" w="19050">
            <a:solidFill>
              <a:srgbClr val="000000"/>
            </a:solidFill>
            <a:prstDash val="solid"/>
            <a:headEnd type="none" len="sm" w="sm"/>
            <a:tailEnd type="triangle" len="med" w="lg"/>
          </a:ln>
        </p:spPr>
      </p:sp>
      <p:sp>
        <p:nvSpPr>
          <p:cNvPr name="AutoShape 22" id="22"/>
          <p:cNvSpPr/>
          <p:nvPr/>
        </p:nvSpPr>
        <p:spPr>
          <a:xfrm>
            <a:off x="9434194" y="4180338"/>
            <a:ext cx="6194943" cy="951256"/>
          </a:xfrm>
          <a:prstGeom prst="line">
            <a:avLst/>
          </a:prstGeom>
          <a:ln cap="rnd" w="19050">
            <a:solidFill>
              <a:srgbClr val="000000"/>
            </a:solidFill>
            <a:prstDash val="solid"/>
            <a:headEnd type="none" len="sm" w="sm"/>
            <a:tailEnd type="triangle" len="med" w="lg"/>
          </a:ln>
        </p:spPr>
      </p:sp>
      <p:sp>
        <p:nvSpPr>
          <p:cNvPr name="AutoShape 23" id="23"/>
          <p:cNvSpPr/>
          <p:nvPr/>
        </p:nvSpPr>
        <p:spPr>
          <a:xfrm>
            <a:off x="9434194" y="4180338"/>
            <a:ext cx="0" cy="951254"/>
          </a:xfrm>
          <a:prstGeom prst="line">
            <a:avLst/>
          </a:prstGeom>
          <a:ln cap="rnd" w="19050">
            <a:solidFill>
              <a:srgbClr val="000000"/>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sp>
      <p:sp>
        <p:nvSpPr>
          <p:cNvPr name="Freeform 3" id="3"/>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3418655" y="276897"/>
            <a:ext cx="6389517" cy="9470177"/>
          </a:xfrm>
          <a:custGeom>
            <a:avLst/>
            <a:gdLst/>
            <a:ahLst/>
            <a:cxnLst/>
            <a:rect r="r" b="b" t="t" l="l"/>
            <a:pathLst>
              <a:path h="9470177" w="6389517">
                <a:moveTo>
                  <a:pt x="0" y="0"/>
                </a:moveTo>
                <a:lnTo>
                  <a:pt x="6389517" y="0"/>
                </a:lnTo>
                <a:lnTo>
                  <a:pt x="6389517" y="9470177"/>
                </a:lnTo>
                <a:lnTo>
                  <a:pt x="0" y="9470177"/>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DAF9fyF5hjA</dc:identifier>
  <dcterms:modified xsi:type="dcterms:W3CDTF">2011-08-01T06:04:30Z</dcterms:modified>
  <cp:revision>1</cp:revision>
  <dc:title>Bootloader-Mock.pptx</dc:title>
</cp:coreProperties>
</file>